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09" r:id="rId1"/>
  </p:sldMasterIdLst>
  <p:sldIdLst>
    <p:sldId id="256" r:id="rId2"/>
    <p:sldId id="257" r:id="rId3"/>
    <p:sldId id="258" r:id="rId4"/>
    <p:sldId id="260" r:id="rId5"/>
    <p:sldId id="265" r:id="rId6"/>
    <p:sldId id="266" r:id="rId7"/>
    <p:sldId id="267" r:id="rId8"/>
    <p:sldId id="268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99" d="100"/>
          <a:sy n="99" d="100"/>
        </p:scale>
        <p:origin x="-1920" y="-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25AE17C7-B787-4E50-994D-5E804113A1E9}" type="datetime4">
              <a:rPr lang="en-US" smtClean="0"/>
              <a:pPr/>
              <a:t>September 22, 2014</a:t>
            </a:fld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D7A28-FA93-4136-BDC1-BCCB2687E678}" type="datetimeFigureOut">
              <a:rPr lang="en-US" smtClean="0"/>
              <a:pPr/>
              <a:t>9/22/14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2FBC0-13B8-4B1E-B170-BBEED4A77C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D7A28-FA93-4136-BDC1-BCCB2687E678}" type="datetimeFigureOut">
              <a:rPr lang="en-US" smtClean="0"/>
              <a:pPr/>
              <a:t>9/22/14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2FBC0-13B8-4B1E-B170-BBEED4A77C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995D68B-21AC-438B-BECE-4F17DA129F19}" type="datetime4">
              <a:rPr lang="en-US" smtClean="0"/>
              <a:pPr/>
              <a:t>September 22, 2014</a:t>
            </a:fld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F0FCF-2EA5-4FF5-AF14-1CA9C8854AAB}" type="datetime4">
              <a:rPr lang="en-US" smtClean="0"/>
              <a:pPr/>
              <a:t>September 22, 2014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F9E781C6-1634-4A56-B2BE-62150BE83935}" type="datetime4">
              <a:rPr lang="en-US" smtClean="0"/>
              <a:pPr/>
              <a:t>September 22, 2014</a:t>
            </a:fld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A9372AC2-3C75-4F5F-A929-48958086FE36}" type="datetime4">
              <a:rPr lang="en-US" smtClean="0"/>
              <a:pPr/>
              <a:t>September 22, 2014</a:t>
            </a:fld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09CF4-4C1A-45DC-BADA-6EFF91CB9ABB}" type="datetime4">
              <a:rPr lang="en-US" smtClean="0"/>
              <a:pPr/>
              <a:t>September 22, 2014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951C0-B478-4858-ABC7-96406A1C0480}" type="datetime4">
              <a:rPr lang="en-US" smtClean="0"/>
              <a:pPr/>
              <a:t>September 22, 2014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867641A-9D94-4BD6-862F-F651067079BC}" type="datetime4">
              <a:rPr lang="en-US" smtClean="0"/>
              <a:pPr/>
              <a:t>September 22, 2014</a:t>
            </a:fld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D74F0C02-0EF4-4745-9D82-E8D3F59464E3}" type="datetime4">
              <a:rPr lang="en-US" smtClean="0"/>
              <a:pPr/>
              <a:t>September 22, 2014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87367800-479D-41B0-B3F2-2DCE95BA1381}" type="datetime4">
              <a:rPr lang="en-US" smtClean="0"/>
              <a:pPr/>
              <a:t>September 22, 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210" r:id="rId1"/>
    <p:sldLayoutId id="2147484211" r:id="rId2"/>
    <p:sldLayoutId id="2147484212" r:id="rId3"/>
    <p:sldLayoutId id="2147484213" r:id="rId4"/>
    <p:sldLayoutId id="2147484214" r:id="rId5"/>
    <p:sldLayoutId id="2147484215" r:id="rId6"/>
    <p:sldLayoutId id="2147484216" r:id="rId7"/>
    <p:sldLayoutId id="2147484217" r:id="rId8"/>
    <p:sldLayoutId id="2147484218" r:id="rId9"/>
    <p:sldLayoutId id="2147484219" r:id="rId10"/>
    <p:sldLayoutId id="2147484220" r:id="rId11"/>
  </p:sldLayoutIdLst>
  <p:hf sldNum="0" hdr="0" ftr="0" dt="0"/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bigfuture.collegeboard.org" TargetMode="Externa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To a successful career!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 are cordially invited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294604" y="6115313"/>
            <a:ext cx="15275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 smtClean="0">
                <a:solidFill>
                  <a:srgbClr val="FF00FF"/>
                </a:solidFill>
              </a:rPr>
              <a:t>Created by Terese Ewing</a:t>
            </a:r>
            <a:endParaRPr lang="en-US" sz="1000" i="1" dirty="0">
              <a:solidFill>
                <a:srgbClr val="FF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9125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400" dirty="0" smtClean="0"/>
              <a:t>Careers that require higher education:</a:t>
            </a:r>
          </a:p>
          <a:p>
            <a:pPr marL="342900" indent="-342900" algn="l">
              <a:buFont typeface="Arial"/>
              <a:buChar char="•"/>
            </a:pPr>
            <a:r>
              <a:rPr lang="en-US" sz="2400" dirty="0" smtClean="0"/>
              <a:t>pay more</a:t>
            </a:r>
          </a:p>
          <a:p>
            <a:pPr marL="342900" indent="-342900" algn="l">
              <a:buFont typeface="Arial"/>
              <a:buChar char="•"/>
            </a:pPr>
            <a:r>
              <a:rPr lang="en-US" sz="2400" dirty="0" smtClean="0"/>
              <a:t>have more security</a:t>
            </a:r>
          </a:p>
          <a:p>
            <a:pPr marL="342900" indent="-342900" algn="l">
              <a:buFont typeface="Arial"/>
              <a:buChar char="•"/>
            </a:pPr>
            <a:r>
              <a:rPr lang="en-US" sz="2400" dirty="0" smtClean="0"/>
              <a:t>give better benefits (like health insurance, education reimbursement, retirement plans, etc.)</a:t>
            </a:r>
          </a:p>
          <a:p>
            <a:pPr marL="342900" indent="-342900" algn="l">
              <a:buFont typeface="Arial"/>
              <a:buChar char="•"/>
            </a:pPr>
            <a:r>
              <a:rPr lang="en-US" sz="2400" dirty="0"/>
              <a:t>But do I </a:t>
            </a:r>
            <a:r>
              <a:rPr lang="en-US" sz="2400" i="1" dirty="0"/>
              <a:t>really</a:t>
            </a:r>
            <a:r>
              <a:rPr lang="en-US" sz="2400" dirty="0"/>
              <a:t> need school </a:t>
            </a:r>
            <a:r>
              <a:rPr lang="en-US" sz="2400" i="1" dirty="0"/>
              <a:t>after </a:t>
            </a:r>
            <a:r>
              <a:rPr lang="en-US" sz="2400" dirty="0"/>
              <a:t>high school?</a:t>
            </a:r>
          </a:p>
          <a:p>
            <a:pPr marL="342900" indent="-342900" algn="l">
              <a:buFont typeface="Arial"/>
              <a:buChar char="•"/>
            </a:pP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</a:t>
            </a:r>
            <a:r>
              <a:rPr lang="en-US" i="1" dirty="0" smtClean="0"/>
              <a:t>is </a:t>
            </a:r>
            <a:r>
              <a:rPr lang="en-US" dirty="0" smtClean="0"/>
              <a:t>a successful career?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855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1" y="852580"/>
            <a:ext cx="2514600" cy="5823769"/>
          </a:xfrm>
        </p:spPr>
        <p:txBody>
          <a:bodyPr>
            <a:normAutofit fontScale="92500" lnSpcReduction="10000"/>
          </a:bodyPr>
          <a:lstStyle/>
          <a:p>
            <a:pPr marL="342900" indent="-342900" algn="l">
              <a:buFont typeface="Arial"/>
              <a:buChar char="•"/>
            </a:pPr>
            <a:r>
              <a:rPr lang="en-US" dirty="0" smtClean="0"/>
              <a:t>In 2017, 102 million jobs (about 80%) will require more than a high school </a:t>
            </a:r>
            <a:r>
              <a:rPr lang="en-US" dirty="0" smtClean="0"/>
              <a:t>diploma.</a:t>
            </a:r>
          </a:p>
          <a:p>
            <a:pPr marL="342900" indent="-342900" algn="l">
              <a:buFont typeface="Arial"/>
              <a:buChar char="•"/>
            </a:pPr>
            <a:r>
              <a:rPr lang="en-US" dirty="0" smtClean="0"/>
              <a:t>States </a:t>
            </a:r>
            <a:r>
              <a:rPr lang="en-US" dirty="0"/>
              <a:t>around NC have less jobs for college grads</a:t>
            </a:r>
            <a:r>
              <a:rPr lang="en-US" dirty="0" smtClean="0"/>
              <a:t>.  So, those college grads will come HERE for jobs.</a:t>
            </a:r>
          </a:p>
          <a:p>
            <a:pPr marL="342900" indent="-342900" algn="l">
              <a:buFont typeface="Arial"/>
              <a:buChar char="•"/>
            </a:pPr>
            <a:r>
              <a:rPr lang="en-US" dirty="0"/>
              <a:t>You compete with people who come here from many other states with college degrees for jobs.  </a:t>
            </a:r>
            <a:endParaRPr lang="en-US" dirty="0" smtClean="0"/>
          </a:p>
          <a:p>
            <a:pPr marL="342900" indent="-342900" algn="l">
              <a:buFont typeface="Arial"/>
              <a:buChar char="•"/>
            </a:pPr>
            <a:r>
              <a:rPr lang="en-US" dirty="0"/>
              <a:t>Raleigh area is one of fastest growing areas in USA because of this. </a:t>
            </a:r>
          </a:p>
          <a:p>
            <a:pPr marL="342900" indent="-342900" algn="l">
              <a:buFont typeface="Arial"/>
              <a:buChar char="•"/>
            </a:pPr>
            <a:endParaRPr lang="en-US" dirty="0"/>
          </a:p>
          <a:p>
            <a:pPr algn="l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will you compete?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0570" y="1676400"/>
            <a:ext cx="6783429" cy="4961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2993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3600" dirty="0" smtClean="0"/>
              <a:t>CFNC Accounts: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Plan for career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Plan for college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Get </a:t>
            </a:r>
            <a:r>
              <a:rPr lang="en-US" sz="2400" dirty="0" smtClean="0"/>
              <a:t>ready for SAT, ACT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Apply for FREE Nov. 10 - 14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Learn how to get $$$ for college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start planning NOW!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41459" y="5066935"/>
            <a:ext cx="791560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Senior meetings THIS WEEK.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Senior Night: Oct. 6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SAT Prep Workshop: Oct. 4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Brag Sheets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Transcripts/Email reference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456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what do I want to be?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444" y="2509952"/>
            <a:ext cx="5586489" cy="356806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6141420" y="2692399"/>
            <a:ext cx="691030" cy="325553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196596" y="2902503"/>
            <a:ext cx="877948" cy="436240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733043" y="4025760"/>
            <a:ext cx="2067426" cy="546929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5781489" y="2094622"/>
            <a:ext cx="35993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badi MT Condensed Extra Bold"/>
                <a:cs typeface="Abadi MT Condensed Extra Bold"/>
              </a:rPr>
              <a:t>2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badi MT Condensed Extra Bold"/>
              <a:cs typeface="Abadi MT Condensed Extra Bold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894578" y="2734329"/>
            <a:ext cx="35993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badi MT Condensed Extra Bold"/>
                <a:cs typeface="Abadi MT Condensed Extra Bold"/>
              </a:rPr>
              <a:t>3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badi MT Condensed Extra Bold"/>
              <a:cs typeface="Abadi MT Condensed Extra Bold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620503" y="3813388"/>
            <a:ext cx="35993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badi MT Condensed Extra Bold"/>
                <a:cs typeface="Abadi MT Condensed Extra Bold"/>
              </a:rPr>
              <a:t>4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badi MT Condensed Extra Bold"/>
              <a:cs typeface="Abadi MT Condensed Extra Bold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63" y="1777430"/>
            <a:ext cx="3134981" cy="3089880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115463" y="3338743"/>
            <a:ext cx="1757598" cy="546929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693095" y="2962342"/>
            <a:ext cx="35993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badi MT Condensed Extra Bold"/>
                <a:cs typeface="Abadi MT Condensed Extra Bold"/>
              </a:rPr>
              <a:t>1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badi MT Condensed Extra Bold"/>
              <a:cs typeface="Abadi MT Condensed Extra Bold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9217" y="5008415"/>
            <a:ext cx="27197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If you do not remember your username and password, we will need to help you.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10477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342900" indent="-342900" algn="l">
              <a:buFont typeface="Arial"/>
              <a:buChar char="•"/>
            </a:pPr>
            <a:r>
              <a:rPr lang="en-US" sz="2400" dirty="0" smtClean="0"/>
              <a:t>After the profile come results.  Which careers did the assessment suggest?</a:t>
            </a:r>
          </a:p>
          <a:p>
            <a:pPr marL="342900" indent="-342900" algn="l">
              <a:buFont typeface="Arial"/>
              <a:buChar char="•"/>
            </a:pPr>
            <a:r>
              <a:rPr lang="en-US" sz="2400" dirty="0" smtClean="0"/>
              <a:t>Click on the careers that interest you to find what majors/programs are suggested to enter that career.</a:t>
            </a:r>
          </a:p>
          <a:p>
            <a:pPr marL="342900" indent="-342900" algn="l">
              <a:buFont typeface="Arial"/>
              <a:buChar char="•"/>
            </a:pPr>
            <a:r>
              <a:rPr lang="en-US" sz="2400" dirty="0" smtClean="0"/>
              <a:t>Now we need to know what to do next …</a:t>
            </a:r>
            <a:endParaRPr lang="en-US" sz="2400" dirty="0"/>
          </a:p>
          <a:p>
            <a:pPr marL="342900" lvl="1" indent="-342900" algn="l">
              <a:buFont typeface="Arial"/>
              <a:buChar char="•"/>
            </a:pPr>
            <a:r>
              <a:rPr lang="en-US" sz="2400" b="1" dirty="0" smtClean="0">
                <a:solidFill>
                  <a:srgbClr val="FFFF00"/>
                </a:solidFill>
              </a:rPr>
              <a:t>What GPA, ACT/SAT scores, class rank do I need to aim for?</a:t>
            </a:r>
          </a:p>
          <a:p>
            <a:pPr marL="342900" lvl="1" indent="-342900" algn="l">
              <a:buFont typeface="Arial"/>
              <a:buChar char="•"/>
            </a:pPr>
            <a:r>
              <a:rPr lang="en-US" sz="2400" b="1" dirty="0" smtClean="0">
                <a:solidFill>
                  <a:srgbClr val="FFFF00"/>
                </a:solidFill>
              </a:rPr>
              <a:t>What is the cost of this college?</a:t>
            </a:r>
          </a:p>
          <a:p>
            <a:pPr lvl="1" algn="l"/>
            <a:endParaRPr lang="en-US" dirty="0" smtClean="0"/>
          </a:p>
          <a:p>
            <a:pPr marL="342900" indent="-342900" algn="l">
              <a:buFont typeface="Arial"/>
              <a:buChar char="•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do I go for that?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560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I get in there?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68499"/>
            <a:ext cx="9144000" cy="3726991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2053026" y="2543427"/>
            <a:ext cx="1757598" cy="546929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630658" y="2167026"/>
            <a:ext cx="35993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badi MT Condensed Extra Bold"/>
                <a:cs typeface="Abadi MT Condensed Extra Bold"/>
              </a:rPr>
              <a:t>1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badi MT Condensed Extra Bold"/>
              <a:cs typeface="Abadi MT Condensed Extra Bold"/>
            </a:endParaRPr>
          </a:p>
        </p:txBody>
      </p:sp>
      <p:sp>
        <p:nvSpPr>
          <p:cNvPr id="9" name="Oval 8"/>
          <p:cNvSpPr/>
          <p:nvPr/>
        </p:nvSpPr>
        <p:spPr>
          <a:xfrm>
            <a:off x="2322081" y="3065279"/>
            <a:ext cx="910873" cy="334058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098965" y="2937672"/>
            <a:ext cx="26797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badi MT Condensed Extra Bold"/>
                <a:cs typeface="Abadi MT Condensed Extra Bold"/>
              </a:rPr>
              <a:t>2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badi MT Condensed Extra Bold"/>
              <a:cs typeface="Abadi MT Condensed Extra Bold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798273" y="3861003"/>
            <a:ext cx="1757598" cy="359306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530295" y="3296979"/>
            <a:ext cx="26797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badi MT Condensed Extra Bold"/>
                <a:cs typeface="Abadi MT Condensed Extra Bold"/>
              </a:rPr>
              <a:t>3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badi MT Condensed Extra Bold"/>
              <a:cs typeface="Abadi MT Condensed Extra Bold"/>
            </a:endParaRPr>
          </a:p>
        </p:txBody>
      </p:sp>
    </p:spTree>
    <p:extLst>
      <p:ext uri="{BB962C8B-B14F-4D97-AF65-F5344CB8AC3E}">
        <p14:creationId xmlns:p14="http://schemas.microsoft.com/office/powerpoint/2010/main" val="8843450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57200" y="1828409"/>
            <a:ext cx="8229600" cy="4075176"/>
          </a:xfrm>
        </p:spPr>
        <p:txBody>
          <a:bodyPr/>
          <a:lstStyle/>
          <a:p>
            <a:pPr lvl="1">
              <a:spcBef>
                <a:spcPts val="600"/>
              </a:spcBef>
            </a:pPr>
            <a:r>
              <a:rPr lang="en-US" sz="1900" b="1" dirty="0">
                <a:solidFill>
                  <a:srgbClr val="66FFFF"/>
                </a:solidFill>
              </a:rPr>
              <a:t>For out of state colleges, visit </a:t>
            </a:r>
            <a:r>
              <a:rPr lang="en-US" sz="1900" b="1" dirty="0">
                <a:solidFill>
                  <a:srgbClr val="66FFFF"/>
                </a:solidFill>
                <a:hlinkClick r:id="rId2"/>
              </a:rPr>
              <a:t>https://bigfuture.collegeboard.org</a:t>
            </a:r>
            <a:endParaRPr lang="en-US" sz="1900" b="1" dirty="0">
              <a:solidFill>
                <a:srgbClr val="66FFFF"/>
              </a:solidFill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what if I don’t want to stay in NC?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238" y="2232017"/>
            <a:ext cx="7989374" cy="4985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6181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 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Tie.thmx</Template>
  <TotalTime>286</TotalTime>
  <Words>332</Words>
  <Application>Microsoft Macintosh PowerPoint</Application>
  <PresentationFormat>On-screen Show (4:3)</PresentationFormat>
  <Paragraphs>44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Black Tie</vt:lpstr>
      <vt:lpstr>You are cordially invited</vt:lpstr>
      <vt:lpstr>What is a successful career?</vt:lpstr>
      <vt:lpstr>How will you compete?</vt:lpstr>
      <vt:lpstr>So start planning NOW!</vt:lpstr>
      <vt:lpstr>But what do I want to be?</vt:lpstr>
      <vt:lpstr>Where do I go for that?</vt:lpstr>
      <vt:lpstr>How do I get in there?</vt:lpstr>
      <vt:lpstr>But what if I don’t want to stay in NC?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 are cordially invited</dc:title>
  <dc:creator>Terese Ewing</dc:creator>
  <cp:lastModifiedBy>Terese Ewing</cp:lastModifiedBy>
  <cp:revision>43</cp:revision>
  <dcterms:created xsi:type="dcterms:W3CDTF">2013-05-07T14:19:01Z</dcterms:created>
  <dcterms:modified xsi:type="dcterms:W3CDTF">2014-09-22T21:43:13Z</dcterms:modified>
</cp:coreProperties>
</file>