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495" r:id="rId2"/>
    <p:sldId id="260" r:id="rId3"/>
    <p:sldId id="381" r:id="rId4"/>
    <p:sldId id="491" r:id="rId5"/>
    <p:sldId id="438" r:id="rId6"/>
    <p:sldId id="442" r:id="rId7"/>
    <p:sldId id="443" r:id="rId8"/>
    <p:sldId id="431" r:id="rId9"/>
    <p:sldId id="432" r:id="rId10"/>
    <p:sldId id="423" r:id="rId11"/>
    <p:sldId id="500" r:id="rId12"/>
    <p:sldId id="490" r:id="rId13"/>
    <p:sldId id="383" r:id="rId14"/>
    <p:sldId id="384" r:id="rId15"/>
    <p:sldId id="385" r:id="rId16"/>
    <p:sldId id="386" r:id="rId17"/>
    <p:sldId id="292" r:id="rId18"/>
    <p:sldId id="294" r:id="rId19"/>
    <p:sldId id="470" r:id="rId20"/>
    <p:sldId id="295" r:id="rId21"/>
    <p:sldId id="336" r:id="rId22"/>
    <p:sldId id="296" r:id="rId23"/>
    <p:sldId id="298" r:id="rId24"/>
    <p:sldId id="393" r:id="rId25"/>
    <p:sldId id="397" r:id="rId26"/>
    <p:sldId id="398" r:id="rId27"/>
    <p:sldId id="399" r:id="rId28"/>
    <p:sldId id="400" r:id="rId29"/>
    <p:sldId id="346" r:id="rId30"/>
    <p:sldId id="347" r:id="rId31"/>
    <p:sldId id="349" r:id="rId32"/>
    <p:sldId id="497" r:id="rId33"/>
    <p:sldId id="496" r:id="rId34"/>
    <p:sldId id="498" r:id="rId35"/>
    <p:sldId id="356" r:id="rId36"/>
    <p:sldId id="357" r:id="rId37"/>
    <p:sldId id="377" r:id="rId38"/>
    <p:sldId id="471" r:id="rId39"/>
    <p:sldId id="480" r:id="rId40"/>
    <p:sldId id="481" r:id="rId41"/>
    <p:sldId id="485" r:id="rId42"/>
    <p:sldId id="408" r:id="rId43"/>
    <p:sldId id="493" r:id="rId44"/>
    <p:sldId id="411" r:id="rId45"/>
    <p:sldId id="457" r:id="rId46"/>
    <p:sldId id="416" r:id="rId47"/>
    <p:sldId id="472" r:id="rId48"/>
    <p:sldId id="474" r:id="rId49"/>
    <p:sldId id="473" r:id="rId50"/>
    <p:sldId id="452" r:id="rId51"/>
    <p:sldId id="453" r:id="rId52"/>
    <p:sldId id="475" r:id="rId53"/>
    <p:sldId id="458" r:id="rId54"/>
    <p:sldId id="476" r:id="rId55"/>
    <p:sldId id="415" r:id="rId56"/>
    <p:sldId id="499" r:id="rId57"/>
  </p:sldIdLst>
  <p:sldSz cx="9144000" cy="6858000" type="screen4x3"/>
  <p:notesSz cx="7010400" cy="9236075"/>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D69"/>
    <a:srgbClr val="248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9915" autoAdjust="0"/>
  </p:normalViewPr>
  <p:slideViewPr>
    <p:cSldViewPr>
      <p:cViewPr>
        <p:scale>
          <a:sx n="70" d="100"/>
          <a:sy n="70" d="100"/>
        </p:scale>
        <p:origin x="-784" y="-3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282"/>
    </p:cViewPr>
  </p:sorterViewPr>
  <p:notesViewPr>
    <p:cSldViewPr>
      <p:cViewPr>
        <p:scale>
          <a:sx n="80" d="100"/>
          <a:sy n="80" d="100"/>
        </p:scale>
        <p:origin x="-1290" y="172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63" cy="462758"/>
          </a:xfrm>
          <a:prstGeom prst="rect">
            <a:avLst/>
          </a:prstGeom>
        </p:spPr>
        <p:txBody>
          <a:bodyPr vert="horz" lIns="91952" tIns="45976" rIns="91952" bIns="45976"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634" y="2"/>
            <a:ext cx="3038163" cy="462758"/>
          </a:xfrm>
          <a:prstGeom prst="rect">
            <a:avLst/>
          </a:prstGeom>
        </p:spPr>
        <p:txBody>
          <a:bodyPr vert="horz" lIns="91952" tIns="45976" rIns="91952" bIns="45976" rtlCol="0"/>
          <a:lstStyle>
            <a:lvl1pPr algn="r">
              <a:defRPr sz="1200">
                <a:latin typeface="Arial" charset="0"/>
              </a:defRPr>
            </a:lvl1pPr>
          </a:lstStyle>
          <a:p>
            <a:pPr>
              <a:defRPr/>
            </a:pPr>
            <a:fld id="{425F4500-C1E1-4864-B5D6-28D99E7FDD94}" type="datetimeFigureOut">
              <a:rPr lang="en-US"/>
              <a:pPr>
                <a:defRPr/>
              </a:pPr>
              <a:t>10/11/14</a:t>
            </a:fld>
            <a:endParaRPr lang="en-US" dirty="0"/>
          </a:p>
        </p:txBody>
      </p:sp>
      <p:sp>
        <p:nvSpPr>
          <p:cNvPr id="4" name="Footer Placeholder 3"/>
          <p:cNvSpPr>
            <a:spLocks noGrp="1"/>
          </p:cNvSpPr>
          <p:nvPr>
            <p:ph type="ftr" sz="quarter" idx="2"/>
          </p:nvPr>
        </p:nvSpPr>
        <p:spPr>
          <a:xfrm>
            <a:off x="0" y="8771729"/>
            <a:ext cx="3038163" cy="462758"/>
          </a:xfrm>
          <a:prstGeom prst="rect">
            <a:avLst/>
          </a:prstGeom>
        </p:spPr>
        <p:txBody>
          <a:bodyPr vert="horz" lIns="91952" tIns="45976" rIns="91952" bIns="45976"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634" y="8771729"/>
            <a:ext cx="3038163" cy="462758"/>
          </a:xfrm>
          <a:prstGeom prst="rect">
            <a:avLst/>
          </a:prstGeom>
        </p:spPr>
        <p:txBody>
          <a:bodyPr vert="horz" lIns="91952" tIns="45976" rIns="91952" bIns="45976" rtlCol="0" anchor="b"/>
          <a:lstStyle>
            <a:lvl1pPr algn="r">
              <a:defRPr sz="1200">
                <a:latin typeface="Arial" charset="0"/>
              </a:defRPr>
            </a:lvl1pPr>
          </a:lstStyle>
          <a:p>
            <a:pPr>
              <a:defRPr/>
            </a:pPr>
            <a:fld id="{D5F679EC-6813-49A5-932C-CF57F78BBB4E}" type="slidenum">
              <a:rPr lang="en-US"/>
              <a:pPr>
                <a:defRPr/>
              </a:pPr>
              <a:t>‹#›</a:t>
            </a:fld>
            <a:endParaRPr lang="en-US" dirty="0"/>
          </a:p>
        </p:txBody>
      </p:sp>
    </p:spTree>
    <p:extLst>
      <p:ext uri="{BB962C8B-B14F-4D97-AF65-F5344CB8AC3E}">
        <p14:creationId xmlns:p14="http://schemas.microsoft.com/office/powerpoint/2010/main" val="132797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2"/>
            <a:ext cx="3038163" cy="462758"/>
          </a:xfrm>
          <a:prstGeom prst="rect">
            <a:avLst/>
          </a:prstGeom>
          <a:noFill/>
          <a:ln w="9525">
            <a:noFill/>
            <a:miter lim="800000"/>
            <a:headEnd/>
            <a:tailEnd/>
          </a:ln>
          <a:effectLst/>
        </p:spPr>
        <p:txBody>
          <a:bodyPr vert="horz" wrap="square" lIns="91952" tIns="45976" rIns="91952" bIns="45976"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23555" name="Rectangle 3"/>
          <p:cNvSpPr>
            <a:spLocks noGrp="1" noChangeArrowheads="1"/>
          </p:cNvSpPr>
          <p:nvPr>
            <p:ph type="dt" idx="1"/>
          </p:nvPr>
        </p:nvSpPr>
        <p:spPr bwMode="auto">
          <a:xfrm>
            <a:off x="3970634" y="2"/>
            <a:ext cx="3038163" cy="462758"/>
          </a:xfrm>
          <a:prstGeom prst="rect">
            <a:avLst/>
          </a:prstGeom>
          <a:noFill/>
          <a:ln w="9525">
            <a:noFill/>
            <a:miter lim="800000"/>
            <a:headEnd/>
            <a:tailEnd/>
          </a:ln>
          <a:effectLst/>
        </p:spPr>
        <p:txBody>
          <a:bodyPr vert="horz" wrap="square" lIns="91952" tIns="45976" rIns="91952" bIns="45976" numCol="1" anchor="t" anchorCtr="0" compatLnSpc="1">
            <a:prstTxWarp prst="textNoShape">
              <a:avLst/>
            </a:prstTxWarp>
          </a:bodyPr>
          <a:lstStyle>
            <a:lvl1pPr algn="r" eaLnBrk="0" hangingPunct="0">
              <a:defRPr sz="1200">
                <a:latin typeface="Arial" charset="0"/>
              </a:defRPr>
            </a:lvl1pPr>
          </a:lstStyle>
          <a:p>
            <a:pPr>
              <a:defRPr/>
            </a:pPr>
            <a:fld id="{CB75FC0E-6928-4ED4-9B1C-A2BAF8373016}" type="datetimeFigureOut">
              <a:rPr lang="en-US"/>
              <a:pPr>
                <a:defRPr/>
              </a:pPr>
              <a:t>10/11/14</a:t>
            </a:fld>
            <a:endParaRPr lang="en-US" dirty="0"/>
          </a:p>
        </p:txBody>
      </p:sp>
      <p:sp>
        <p:nvSpPr>
          <p:cNvPr id="66564" name="Rectangle 4"/>
          <p:cNvSpPr>
            <a:spLocks noGrp="1" noRot="1" noChangeAspect="1" noChangeArrowheads="1" noTextEdit="1"/>
          </p:cNvSpPr>
          <p:nvPr>
            <p:ph type="sldImg" idx="2"/>
          </p:nvPr>
        </p:nvSpPr>
        <p:spPr bwMode="auto">
          <a:xfrm>
            <a:off x="1196975" y="692150"/>
            <a:ext cx="4616450" cy="346233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1363" y="4387455"/>
            <a:ext cx="5607678" cy="4156870"/>
          </a:xfrm>
          <a:prstGeom prst="rect">
            <a:avLst/>
          </a:prstGeom>
          <a:noFill/>
          <a:ln w="9525">
            <a:noFill/>
            <a:miter lim="800000"/>
            <a:headEnd/>
            <a:tailEnd/>
          </a:ln>
          <a:effectLst/>
        </p:spPr>
        <p:txBody>
          <a:bodyPr vert="horz" wrap="square" lIns="91952" tIns="45976" rIns="91952" bIns="459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771729"/>
            <a:ext cx="3038163" cy="462758"/>
          </a:xfrm>
          <a:prstGeom prst="rect">
            <a:avLst/>
          </a:prstGeom>
          <a:noFill/>
          <a:ln w="9525">
            <a:noFill/>
            <a:miter lim="800000"/>
            <a:headEnd/>
            <a:tailEnd/>
          </a:ln>
          <a:effectLst/>
        </p:spPr>
        <p:txBody>
          <a:bodyPr vert="horz" wrap="square" lIns="91952" tIns="45976" rIns="91952" bIns="45976"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970634" y="8771729"/>
            <a:ext cx="3038163" cy="462758"/>
          </a:xfrm>
          <a:prstGeom prst="rect">
            <a:avLst/>
          </a:prstGeom>
          <a:noFill/>
          <a:ln w="9525">
            <a:noFill/>
            <a:miter lim="800000"/>
            <a:headEnd/>
            <a:tailEnd/>
          </a:ln>
          <a:effectLst/>
        </p:spPr>
        <p:txBody>
          <a:bodyPr vert="horz" wrap="square" lIns="91952" tIns="45976" rIns="91952" bIns="45976" numCol="1" anchor="b" anchorCtr="0" compatLnSpc="1">
            <a:prstTxWarp prst="textNoShape">
              <a:avLst/>
            </a:prstTxWarp>
          </a:bodyPr>
          <a:lstStyle>
            <a:lvl1pPr algn="r" eaLnBrk="0" hangingPunct="0">
              <a:defRPr sz="1200">
                <a:latin typeface="Arial" charset="0"/>
              </a:defRPr>
            </a:lvl1pPr>
          </a:lstStyle>
          <a:p>
            <a:pPr>
              <a:defRPr/>
            </a:pPr>
            <a:fld id="{61778A0C-C7ED-4C62-8065-2DDDDC090580}" type="slidenum">
              <a:rPr lang="en-US"/>
              <a:pPr>
                <a:defRPr/>
              </a:pPr>
              <a:t>‹#›</a:t>
            </a:fld>
            <a:endParaRPr lang="en-US" dirty="0"/>
          </a:p>
        </p:txBody>
      </p:sp>
    </p:spTree>
    <p:extLst>
      <p:ext uri="{BB962C8B-B14F-4D97-AF65-F5344CB8AC3E}">
        <p14:creationId xmlns:p14="http://schemas.microsoft.com/office/powerpoint/2010/main" val="3977889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fafsa.gov/"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96975" y="692150"/>
            <a:ext cx="4616450" cy="3462338"/>
          </a:xfrm>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92D198ED-614B-4FBB-B41B-CA7438297157}"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96975" y="692150"/>
            <a:ext cx="4616450" cy="3462338"/>
          </a:xfrm>
          <a:ln/>
        </p:spPr>
      </p:sp>
      <p:sp>
        <p:nvSpPr>
          <p:cNvPr id="110595" name="Notes Placeholder 2"/>
          <p:cNvSpPr>
            <a:spLocks noGrp="1"/>
          </p:cNvSpPr>
          <p:nvPr>
            <p:ph type="body" idx="1"/>
          </p:nvPr>
        </p:nvSpPr>
        <p:spPr>
          <a:noFill/>
          <a:ln/>
        </p:spPr>
        <p:txBody>
          <a:bodyPr/>
          <a:lstStyle/>
          <a:p>
            <a:r>
              <a:rPr lang="en-US" dirty="0" smtClean="0"/>
              <a:t>Interest rates are fixed</a:t>
            </a:r>
          </a:p>
        </p:txBody>
      </p:sp>
      <p:sp>
        <p:nvSpPr>
          <p:cNvPr id="110596" name="Slide Number Placeholder 3"/>
          <p:cNvSpPr>
            <a:spLocks noGrp="1"/>
          </p:cNvSpPr>
          <p:nvPr>
            <p:ph type="sldNum" sz="quarter" idx="5"/>
          </p:nvPr>
        </p:nvSpPr>
        <p:spPr>
          <a:noFill/>
        </p:spPr>
        <p:txBody>
          <a:bodyPr/>
          <a:lstStyle/>
          <a:p>
            <a:fld id="{66FBB17F-8FAD-4429-BF0E-20566F8D9443}"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96975" y="692150"/>
            <a:ext cx="4616450" cy="3462338"/>
          </a:xfrm>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910EB33B-20DE-4C07-A34D-70E662A41526}"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96975" y="692150"/>
            <a:ext cx="4616450" cy="3462338"/>
          </a:xfrm>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09B632BB-B72B-4FA3-B855-4B3664D4D29C}"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96975" y="692150"/>
            <a:ext cx="4616450" cy="3462338"/>
          </a:xfrm>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0847E177-BF50-4DC6-BDAA-1E60ED58AD3F}"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96975" y="692150"/>
            <a:ext cx="4616450" cy="3462338"/>
          </a:xfrm>
          <a:ln/>
        </p:spPr>
      </p:sp>
      <p:sp>
        <p:nvSpPr>
          <p:cNvPr id="111619" name="Notes Placeholder 2"/>
          <p:cNvSpPr>
            <a:spLocks noGrp="1"/>
          </p:cNvSpPr>
          <p:nvPr>
            <p:ph type="body" idx="1"/>
          </p:nvPr>
        </p:nvSpPr>
        <p:spPr>
          <a:noFill/>
          <a:ln/>
        </p:spPr>
        <p:txBody>
          <a:bodyPr/>
          <a:lstStyle/>
          <a:p>
            <a:r>
              <a:rPr lang="en-US" dirty="0" smtClean="0"/>
              <a:t>Restate</a:t>
            </a:r>
            <a:r>
              <a:rPr lang="en-US" baseline="0" dirty="0" smtClean="0"/>
              <a:t> the importance of seeking outside scholarship opportunities and beginning the process early.  </a:t>
            </a:r>
            <a:endParaRPr lang="en-US" dirty="0" smtClean="0"/>
          </a:p>
        </p:txBody>
      </p:sp>
      <p:sp>
        <p:nvSpPr>
          <p:cNvPr id="111620" name="Slide Number Placeholder 3"/>
          <p:cNvSpPr>
            <a:spLocks noGrp="1"/>
          </p:cNvSpPr>
          <p:nvPr>
            <p:ph type="sldNum" sz="quarter" idx="5"/>
          </p:nvPr>
        </p:nvSpPr>
        <p:spPr>
          <a:noFill/>
        </p:spPr>
        <p:txBody>
          <a:bodyPr/>
          <a:lstStyle/>
          <a:p>
            <a:fld id="{BA0FFF2B-37F5-412E-8634-5D920CE729B4}"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96975" y="692150"/>
            <a:ext cx="4616450" cy="3462338"/>
          </a:xfrm>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E4EA07A0-8F64-4760-8384-B57EC0BF149D}"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96975" y="692150"/>
            <a:ext cx="4616450" cy="3462338"/>
          </a:xfrm>
          <a:ln/>
        </p:spPr>
      </p:sp>
      <p:sp>
        <p:nvSpPr>
          <p:cNvPr id="76803" name="Notes Placeholder 2"/>
          <p:cNvSpPr>
            <a:spLocks noGrp="1"/>
          </p:cNvSpPr>
          <p:nvPr>
            <p:ph type="body" idx="1"/>
          </p:nvPr>
        </p:nvSpPr>
        <p:spPr>
          <a:noFill/>
          <a:ln/>
        </p:spPr>
        <p:txBody>
          <a:bodyPr/>
          <a:lstStyle/>
          <a:p>
            <a:pPr marL="0" lvl="1" defTabSz="919521">
              <a:defRPr/>
            </a:pPr>
            <a:r>
              <a:rPr lang="en-US" sz="2400" dirty="0" smtClean="0"/>
              <a:t>99.99% of forms are filed online!</a:t>
            </a:r>
          </a:p>
          <a:p>
            <a:endParaRPr lang="en-US" dirty="0" smtClean="0"/>
          </a:p>
          <a:p>
            <a:r>
              <a:rPr lang="en-US" dirty="0" smtClean="0"/>
              <a:t>Of the 18m FAFSAs completed last year, approximately 40,000</a:t>
            </a:r>
            <a:r>
              <a:rPr lang="en-US" baseline="0" dirty="0" smtClean="0"/>
              <a:t> were paper.  It is highly recommended to complete FAFSA electronically due to built in edit checks and assistance guides that increase accuracy, skip logic that allows skipping of unnecessary questions and provides option of using IRS Data Retrieval Tool.  </a:t>
            </a:r>
          </a:p>
          <a:p>
            <a:endParaRPr lang="en-US" baseline="0" dirty="0" smtClean="0"/>
          </a:p>
          <a:p>
            <a:pPr marL="0" lvl="1" defTabSz="919521">
              <a:defRPr/>
            </a:pPr>
            <a:r>
              <a:rPr lang="en-US" sz="2400" dirty="0" smtClean="0"/>
              <a:t>FAFSA on the Web Worksheet:  Available at </a:t>
            </a:r>
            <a:r>
              <a:rPr lang="en-US" sz="2400" dirty="0" smtClean="0">
                <a:hlinkClick r:id="rId3"/>
              </a:rPr>
              <a:t>www.fafsa.gov</a:t>
            </a:r>
            <a:r>
              <a:rPr lang="en-US" sz="2400" dirty="0" smtClean="0"/>
              <a:t> to help you gather needed </a:t>
            </a:r>
            <a:r>
              <a:rPr lang="en-US" sz="2400" dirty="0" smtClean="0">
                <a:solidFill>
                  <a:schemeClr val="accent2">
                    <a:lumMod val="75000"/>
                  </a:schemeClr>
                </a:solidFill>
              </a:rPr>
              <a:t>data for actual FAFSA form.  Questions follow order of FAFSA on the Web</a:t>
            </a:r>
          </a:p>
          <a:p>
            <a:endParaRPr lang="en-US" baseline="0" dirty="0" smtClean="0"/>
          </a:p>
          <a:p>
            <a:endParaRPr lang="en-US" baseline="0" dirty="0" smtClean="0"/>
          </a:p>
          <a:p>
            <a:endParaRPr lang="en-US" dirty="0" smtClean="0"/>
          </a:p>
        </p:txBody>
      </p:sp>
      <p:sp>
        <p:nvSpPr>
          <p:cNvPr id="76804" name="Slide Number Placeholder 3"/>
          <p:cNvSpPr>
            <a:spLocks noGrp="1"/>
          </p:cNvSpPr>
          <p:nvPr>
            <p:ph type="sldNum" sz="quarter" idx="5"/>
          </p:nvPr>
        </p:nvSpPr>
        <p:spPr>
          <a:noFill/>
        </p:spPr>
        <p:txBody>
          <a:bodyPr/>
          <a:lstStyle/>
          <a:p>
            <a:fld id="{E4EA07A0-8F64-4760-8384-B57EC0BF149D}"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96975" y="692150"/>
            <a:ext cx="4616450" cy="3462338"/>
          </a:xfrm>
          <a:ln/>
        </p:spPr>
      </p:sp>
      <p:sp>
        <p:nvSpPr>
          <p:cNvPr id="77827" name="Notes Placeholder 2"/>
          <p:cNvSpPr>
            <a:spLocks noGrp="1"/>
          </p:cNvSpPr>
          <p:nvPr>
            <p:ph type="body" idx="1"/>
          </p:nvPr>
        </p:nvSpPr>
        <p:spPr>
          <a:noFill/>
          <a:ln/>
        </p:spPr>
        <p:txBody>
          <a:bodyPr/>
          <a:lstStyle/>
          <a:p>
            <a:pPr defTabSz="919521">
              <a:defRPr/>
            </a:pPr>
            <a:r>
              <a:rPr lang="en-US" dirty="0" smtClean="0"/>
              <a:t>Using PIN to act as electronic signature decreases processing time in comparison to using paper signature page that has to be mailed to the U.S. Dept. of Education’s processing center</a:t>
            </a:r>
          </a:p>
          <a:p>
            <a:endParaRPr lang="en-US" dirty="0" smtClean="0"/>
          </a:p>
        </p:txBody>
      </p:sp>
      <p:sp>
        <p:nvSpPr>
          <p:cNvPr id="77828" name="Slide Number Placeholder 3"/>
          <p:cNvSpPr>
            <a:spLocks noGrp="1"/>
          </p:cNvSpPr>
          <p:nvPr>
            <p:ph type="sldNum" sz="quarter" idx="5"/>
          </p:nvPr>
        </p:nvSpPr>
        <p:spPr>
          <a:noFill/>
        </p:spPr>
        <p:txBody>
          <a:bodyPr/>
          <a:lstStyle/>
          <a:p>
            <a:fld id="{072A775B-D268-4509-BAB3-C9FAF1ED7BAA}"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96975" y="692150"/>
            <a:ext cx="4616450" cy="3462338"/>
          </a:xfrm>
          <a:ln/>
        </p:spPr>
      </p:sp>
      <p:sp>
        <p:nvSpPr>
          <p:cNvPr id="91139" name="Notes Placeholder 2"/>
          <p:cNvSpPr>
            <a:spLocks noGrp="1"/>
          </p:cNvSpPr>
          <p:nvPr>
            <p:ph type="body" idx="1"/>
          </p:nvPr>
        </p:nvSpPr>
        <p:spPr>
          <a:xfrm>
            <a:off x="311361" y="4155280"/>
            <a:ext cx="6387681" cy="4389044"/>
          </a:xfrm>
          <a:noFill/>
          <a:ln/>
        </p:spPr>
        <p:txBody>
          <a:bodyPr/>
          <a:lstStyle/>
          <a:p>
            <a:pPr>
              <a:buFontTx/>
              <a:buChar char="•"/>
            </a:pPr>
            <a:endParaRPr lang="en-US" sz="1000" b="1" dirty="0" smtClean="0">
              <a:ea typeface="ＭＳ Ｐゴシック"/>
              <a:cs typeface="ＭＳ Ｐゴシック"/>
            </a:endParaRPr>
          </a:p>
        </p:txBody>
      </p:sp>
      <p:sp>
        <p:nvSpPr>
          <p:cNvPr id="91140" name="Slide Number Placeholder 3"/>
          <p:cNvSpPr>
            <a:spLocks noGrp="1"/>
          </p:cNvSpPr>
          <p:nvPr>
            <p:ph type="sldNum" sz="quarter" idx="5"/>
          </p:nvPr>
        </p:nvSpPr>
        <p:spPr>
          <a:noFill/>
        </p:spPr>
        <p:txBody>
          <a:bodyPr/>
          <a:lstStyle/>
          <a:p>
            <a:fld id="{F6606857-2B58-42FF-8135-BBE8ED4550CA}"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96975" y="692150"/>
            <a:ext cx="4616450" cy="3462338"/>
          </a:xfrm>
          <a:ln/>
        </p:spPr>
      </p:sp>
      <p:sp>
        <p:nvSpPr>
          <p:cNvPr id="92163" name="Notes Placeholder 2"/>
          <p:cNvSpPr>
            <a:spLocks noGrp="1"/>
          </p:cNvSpPr>
          <p:nvPr>
            <p:ph type="body" idx="1"/>
          </p:nvPr>
        </p:nvSpPr>
        <p:spPr>
          <a:xfrm>
            <a:off x="311361" y="4155280"/>
            <a:ext cx="6387681" cy="4389044"/>
          </a:xfrm>
          <a:noFill/>
          <a:ln/>
        </p:spPr>
        <p:txBody>
          <a:bodyPr/>
          <a:lstStyle/>
          <a:p>
            <a:pPr>
              <a:buFontTx/>
              <a:buChar char="•"/>
            </a:pPr>
            <a:endParaRPr lang="en-US" sz="1000" b="1" dirty="0" smtClean="0">
              <a:ea typeface="ＭＳ Ｐゴシック"/>
              <a:cs typeface="ＭＳ Ｐゴシック"/>
            </a:endParaRPr>
          </a:p>
        </p:txBody>
      </p:sp>
      <p:sp>
        <p:nvSpPr>
          <p:cNvPr id="92164" name="Slide Number Placeholder 3"/>
          <p:cNvSpPr>
            <a:spLocks noGrp="1"/>
          </p:cNvSpPr>
          <p:nvPr>
            <p:ph type="sldNum" sz="quarter" idx="5"/>
          </p:nvPr>
        </p:nvSpPr>
        <p:spPr>
          <a:noFill/>
        </p:spPr>
        <p:txBody>
          <a:bodyPr/>
          <a:lstStyle/>
          <a:p>
            <a:fld id="{531269B7-78C7-4E05-9B71-69805592F5D6}"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96975" y="692150"/>
            <a:ext cx="4616450" cy="3462338"/>
          </a:xfrm>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6140480C-9C08-408D-A6EB-4596F5195247}"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96975" y="692150"/>
            <a:ext cx="4616450" cy="3462338"/>
          </a:xfrm>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BA5E488E-A87C-4303-896F-A45FF8BA24EA}"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778A0C-C7ED-4C62-8065-2DDDDC090580}" type="slidenum">
              <a:rPr lang="en-US" smtClean="0"/>
              <a:pPr>
                <a:defRPr/>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778A0C-C7ED-4C62-8065-2DDDDC090580}" type="slidenum">
              <a:rPr lang="en-US" smtClean="0"/>
              <a:pPr>
                <a:defRPr/>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778A0C-C7ED-4C62-8065-2DDDDC090580}" type="slidenum">
              <a:rPr lang="en-US" smtClean="0"/>
              <a:pPr>
                <a:defRPr/>
              </a:pPr>
              <a:t>35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1778A0C-C7ED-4C62-8065-2DDDDC090580}" type="slidenum">
              <a:rPr lang="en-US" smtClean="0"/>
              <a:pPr>
                <a:defRPr/>
              </a:pPr>
              <a:t>36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91116" indent="-391116" defTabSz="1045636" eaLnBrk="1" hangingPunct="1">
              <a:spcBef>
                <a:spcPts val="0"/>
              </a:spcBef>
            </a:pPr>
            <a:r>
              <a:rPr lang="en-US" dirty="0" smtClean="0"/>
              <a:t>Respond promptly to colleges if additional information requested</a:t>
            </a:r>
          </a:p>
          <a:p>
            <a:pPr marL="391116" indent="-391116" defTabSz="1045636" eaLnBrk="1" hangingPunct="1">
              <a:spcBef>
                <a:spcPts val="0"/>
              </a:spcBef>
            </a:pPr>
            <a:endParaRPr lang="en-US" dirty="0" smtClean="0"/>
          </a:p>
          <a:p>
            <a:pPr marL="850876" lvl="1" indent="-328856" defTabSz="1045636" eaLnBrk="1" hangingPunct="1">
              <a:spcBef>
                <a:spcPts val="0"/>
              </a:spcBef>
            </a:pPr>
            <a:r>
              <a:rPr lang="en-US" dirty="0" smtClean="0"/>
              <a:t>Tax return transcripts or other information</a:t>
            </a:r>
          </a:p>
          <a:p>
            <a:pPr marL="850876" lvl="1" indent="-328856" defTabSz="1045636" eaLnBrk="1" hangingPunct="1"/>
            <a:endParaRPr lang="en-US" dirty="0" smtClean="0"/>
          </a:p>
          <a:p>
            <a:pPr marL="391116" indent="-391116" defTabSz="1045636" eaLnBrk="1" hangingPunct="1"/>
            <a:r>
              <a:rPr lang="en-US" dirty="0" smtClean="0"/>
              <a:t>College will notify via email, Web </a:t>
            </a:r>
            <a:r>
              <a:rPr lang="en-US" u="sng" dirty="0" smtClean="0"/>
              <a:t>or</a:t>
            </a:r>
            <a:r>
              <a:rPr lang="en-US" dirty="0" smtClean="0"/>
              <a:t> mail of aid eligibility</a:t>
            </a:r>
          </a:p>
          <a:p>
            <a:pPr marL="391116" indent="-391116" defTabSz="1045636" eaLnBrk="1" hangingPunct="1"/>
            <a:endParaRPr lang="en-US" dirty="0" smtClean="0"/>
          </a:p>
          <a:p>
            <a:pPr marL="391116" indent="-391116" defTabSz="1045636" eaLnBrk="1" hangingPunct="1"/>
            <a:r>
              <a:rPr lang="en-US" dirty="0" smtClean="0"/>
              <a:t>Student should follow colleges’ instructions to accept or decline aid offered. </a:t>
            </a:r>
            <a:endParaRPr lang="en-US" dirty="0"/>
          </a:p>
        </p:txBody>
      </p:sp>
      <p:sp>
        <p:nvSpPr>
          <p:cNvPr id="4" name="Slide Number Placeholder 3"/>
          <p:cNvSpPr>
            <a:spLocks noGrp="1"/>
          </p:cNvSpPr>
          <p:nvPr>
            <p:ph type="sldNum" sz="quarter" idx="10"/>
          </p:nvPr>
        </p:nvSpPr>
        <p:spPr/>
        <p:txBody>
          <a:bodyPr/>
          <a:lstStyle/>
          <a:p>
            <a:pPr>
              <a:defRPr/>
            </a:pPr>
            <a:fld id="{61778A0C-C7ED-4C62-8065-2DDDDC090580}" type="slidenum">
              <a:rPr lang="en-US" smtClean="0"/>
              <a:pPr>
                <a:defRPr/>
              </a:pPr>
              <a:t>37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778A0C-C7ED-4C62-8065-2DDDDC090580}" type="slidenum">
              <a:rPr lang="en-US" smtClean="0"/>
              <a:pPr>
                <a:defRPr/>
              </a:pPr>
              <a:t>39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xfrm>
            <a:off x="311575" y="4154632"/>
            <a:ext cx="6387254" cy="4390342"/>
          </a:xfrm>
          <a:noFill/>
        </p:spPr>
        <p:txBody>
          <a:bodyPr wrap="square" numCol="1" anchor="t" anchorCtr="0" compatLnSpc="1">
            <a:prstTxWarp prst="textNoShape">
              <a:avLst/>
            </a:prstTxWarp>
          </a:bodyPr>
          <a:lstStyle/>
          <a:p>
            <a:pPr>
              <a:buFontTx/>
              <a:buChar char="•"/>
            </a:pPr>
            <a:r>
              <a:rPr lang="en-US" sz="1000" dirty="0" smtClean="0"/>
              <a:t>“Parent” refers to a biological or adoptive parent</a:t>
            </a:r>
          </a:p>
          <a:p>
            <a:pPr>
              <a:buFontTx/>
              <a:buChar char="•"/>
            </a:pPr>
            <a:endParaRPr lang="en-US" sz="1000" dirty="0" smtClean="0"/>
          </a:p>
          <a:p>
            <a:pPr>
              <a:buFontTx/>
              <a:buChar char="•"/>
            </a:pPr>
            <a:r>
              <a:rPr lang="en-US" sz="1000" dirty="0" smtClean="0"/>
              <a:t>An adoptive parent is treated just like a biological parent</a:t>
            </a:r>
          </a:p>
          <a:p>
            <a:pPr>
              <a:buFontTx/>
              <a:buChar char="•"/>
            </a:pPr>
            <a:endParaRPr lang="en-US" dirty="0" smtClean="0"/>
          </a:p>
          <a:p>
            <a:pPr>
              <a:buFontTx/>
              <a:buChar char="•"/>
            </a:pPr>
            <a:endParaRPr lang="en-US" dirty="0" smtClean="0"/>
          </a:p>
        </p:txBody>
      </p:sp>
      <p:sp>
        <p:nvSpPr>
          <p:cNvPr id="168964" name="Slide Number Placeholder 3"/>
          <p:cNvSpPr>
            <a:spLocks noGrp="1"/>
          </p:cNvSpPr>
          <p:nvPr>
            <p:ph type="sldNum" sz="quarter" idx="5"/>
          </p:nvPr>
        </p:nvSpPr>
        <p:spPr/>
        <p:txBody>
          <a:bodyPr/>
          <a:lstStyle/>
          <a:p>
            <a:pPr>
              <a:defRPr/>
            </a:pPr>
            <a:fld id="{86225A48-C0E7-4B4F-8F19-482A8DA8FFC0}" type="slidenum">
              <a:rPr lang="en-US" smtClean="0"/>
              <a:pPr>
                <a:defRPr/>
              </a:pPr>
              <a:t>40</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311575" y="4154632"/>
            <a:ext cx="6387254" cy="4390342"/>
          </a:xfrm>
          <a:noFill/>
        </p:spPr>
        <p:txBody>
          <a:bodyPr wrap="square" numCol="1" anchor="t" anchorCtr="0" compatLnSpc="1">
            <a:prstTxWarp prst="textNoShape">
              <a:avLst/>
            </a:prstTxWarp>
          </a:bodyPr>
          <a:lstStyle/>
          <a:p>
            <a:pPr>
              <a:buFontTx/>
              <a:buChar char="•"/>
            </a:pPr>
            <a:r>
              <a:rPr lang="en-US" sz="1000" dirty="0" smtClean="0"/>
              <a:t>NOT considered parents:  Grandparents, foster parents, legal guardians, older siblings, and uncles or aunts  unless they have legally adopted student</a:t>
            </a:r>
          </a:p>
          <a:p>
            <a:pPr>
              <a:buFontTx/>
              <a:buChar char="•"/>
            </a:pPr>
            <a:endParaRPr lang="en-US" sz="1000" dirty="0" smtClean="0"/>
          </a:p>
          <a:p>
            <a:pPr>
              <a:buFontTx/>
              <a:buChar char="•"/>
            </a:pPr>
            <a:r>
              <a:rPr lang="en-US" sz="1000" dirty="0" smtClean="0"/>
              <a:t>A stepparent who did not adopt the student cannot be the sole parent for determining dependency status.  If the other parent dies, the student is still a dependent of the remaining biological parent, not the stepparent.  If no biological parent remains, the student is independent </a:t>
            </a:r>
          </a:p>
          <a:p>
            <a:pPr>
              <a:buFontTx/>
              <a:buChar char="•"/>
            </a:pPr>
            <a:endParaRPr lang="en-US" dirty="0" smtClean="0"/>
          </a:p>
        </p:txBody>
      </p:sp>
      <p:sp>
        <p:nvSpPr>
          <p:cNvPr id="169988" name="Slide Number Placeholder 3"/>
          <p:cNvSpPr>
            <a:spLocks noGrp="1"/>
          </p:cNvSpPr>
          <p:nvPr>
            <p:ph type="sldNum" sz="quarter" idx="5"/>
          </p:nvPr>
        </p:nvSpPr>
        <p:spPr/>
        <p:txBody>
          <a:bodyPr/>
          <a:lstStyle/>
          <a:p>
            <a:pPr>
              <a:defRPr/>
            </a:pPr>
            <a:fld id="{76E84CA0-DF3F-43BE-ADFF-AFD0DD57A4DC}" type="slidenum">
              <a:rPr lang="en-US" smtClean="0"/>
              <a:pPr>
                <a:defRPr/>
              </a:pPr>
              <a:t>41</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96975" y="692150"/>
            <a:ext cx="4616450" cy="3462338"/>
          </a:xfrm>
          <a:ln/>
        </p:spPr>
      </p:sp>
      <p:sp>
        <p:nvSpPr>
          <p:cNvPr id="90115" name="Notes Placeholder 2"/>
          <p:cNvSpPr>
            <a:spLocks noGrp="1"/>
          </p:cNvSpPr>
          <p:nvPr>
            <p:ph type="body" idx="1"/>
          </p:nvPr>
        </p:nvSpPr>
        <p:spPr>
          <a:noFill/>
          <a:ln/>
        </p:spPr>
        <p:txBody>
          <a:bodyPr/>
          <a:lstStyle/>
          <a:p>
            <a:r>
              <a:rPr lang="en-US" dirty="0" smtClean="0"/>
              <a:t>Note:  Being selected for verification does not mean that you have done something</a:t>
            </a:r>
            <a:r>
              <a:rPr lang="en-US" baseline="0" dirty="0" smtClean="0"/>
              <a:t> wrong.  The U.S. Dept. of Education randomly selects submitted FAFSA to undergo this review process.  Schools are also authorized to select FAFSA records for verification as they deem necessary. </a:t>
            </a:r>
            <a:endParaRPr lang="en-US" dirty="0" smtClean="0"/>
          </a:p>
        </p:txBody>
      </p:sp>
      <p:sp>
        <p:nvSpPr>
          <p:cNvPr id="90116" name="Slide Number Placeholder 3"/>
          <p:cNvSpPr>
            <a:spLocks noGrp="1"/>
          </p:cNvSpPr>
          <p:nvPr>
            <p:ph type="sldNum" sz="quarter" idx="5"/>
          </p:nvPr>
        </p:nvSpPr>
        <p:spPr>
          <a:noFill/>
        </p:spPr>
        <p:txBody>
          <a:bodyPr/>
          <a:lstStyle/>
          <a:p>
            <a:fld id="{EF47DEDE-E653-472A-B4D8-A660E4EC34D3}" type="slidenum">
              <a:rPr lang="en-US" smtClean="0">
                <a:latin typeface="Arial" pitchFamily="34" charset="0"/>
              </a:rPr>
              <a:pPr/>
              <a:t>42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96975" y="692150"/>
            <a:ext cx="4616450" cy="3462338"/>
          </a:xfrm>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2F0A4103-04B3-4A04-816D-66FF1B6F33A4}"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96975" y="692150"/>
            <a:ext cx="4616450" cy="3462338"/>
          </a:xfrm>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0DEBADEA-950F-4246-A081-F412043B6E77}"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96975" y="692150"/>
            <a:ext cx="4616450" cy="3462338"/>
          </a:xfrm>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7DA30234-BE88-435D-98F3-847FCFB7E154}" type="slidenum">
              <a:rPr lang="en-US" smtClean="0">
                <a:latin typeface="Arial" pitchFamily="34" charset="0"/>
              </a:rPr>
              <a:pPr/>
              <a:t>45</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96975" y="692150"/>
            <a:ext cx="4616450" cy="3462338"/>
          </a:xfrm>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AE1A40B7-3161-45A7-A1F6-458EA3EA68B6}"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96975" y="692150"/>
            <a:ext cx="4616450" cy="3462338"/>
          </a:xfrm>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96975" y="692150"/>
            <a:ext cx="4616450" cy="3462338"/>
          </a:xfrm>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2904296E-64CE-4943-8563-C46699E8B50A}" type="slidenum">
              <a:rPr lang="en-US" smtClean="0">
                <a:latin typeface="Arial" pitchFamily="34" charset="0"/>
              </a:rPr>
              <a:pPr/>
              <a:t>51</a:t>
            </a:fld>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96975" y="692150"/>
            <a:ext cx="4616450" cy="3462338"/>
          </a:xfrm>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AA727336-1D61-4FE0-9F8F-4FCF5E4678BA}" type="slidenum">
              <a:rPr lang="en-US" smtClean="0">
                <a:latin typeface="Arial" pitchFamily="34" charset="0"/>
              </a:rPr>
              <a:pPr/>
              <a:t>53</a:t>
            </a:fld>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96975" y="692150"/>
            <a:ext cx="4616450" cy="3462338"/>
          </a:xfrm>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C92C4963-74F4-42EB-B1D9-5F539B5BB075}" type="slidenum">
              <a:rPr lang="en-US" smtClean="0">
                <a:latin typeface="Arial" pitchFamily="34" charset="0"/>
              </a:rPr>
              <a:pPr/>
              <a:t>55</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 Contribution-</a:t>
            </a:r>
            <a:r>
              <a:rPr lang="en-US" baseline="0" dirty="0" smtClean="0"/>
              <a:t> </a:t>
            </a:r>
            <a:r>
              <a:rPr lang="en-US" sz="1400" dirty="0" smtClean="0"/>
              <a:t>Uses parent income and assets </a:t>
            </a:r>
            <a:r>
              <a:rPr lang="en-US" dirty="0" smtClean="0"/>
              <a:t>(after protecting some assets and income for basic living expenses).  Primary home is a protected</a:t>
            </a:r>
            <a:r>
              <a:rPr lang="en-US" baseline="0" dirty="0" smtClean="0"/>
              <a:t> asset that is not factored into the calculation.</a:t>
            </a:r>
          </a:p>
          <a:p>
            <a:endParaRPr lang="en-US" baseline="0" dirty="0" smtClean="0"/>
          </a:p>
          <a:p>
            <a:r>
              <a:rPr lang="en-US" baseline="0" dirty="0" smtClean="0"/>
              <a:t>Student Contribution-  </a:t>
            </a:r>
            <a:r>
              <a:rPr lang="en-US" sz="1400" dirty="0" smtClean="0"/>
              <a:t>Uses student income and assets </a:t>
            </a:r>
            <a:r>
              <a:rPr lang="en-US" dirty="0" smtClean="0"/>
              <a:t>(after protecting some assets and income </a:t>
            </a:r>
            <a:r>
              <a:rPr lang="en-US" dirty="0" smtClean="0">
                <a:solidFill>
                  <a:schemeClr val="accent2">
                    <a:lumMod val="75000"/>
                  </a:schemeClr>
                </a:solidFill>
              </a:rPr>
              <a:t>up to </a:t>
            </a:r>
            <a:r>
              <a:rPr lang="en-US" dirty="0" smtClean="0"/>
              <a:t>$6,130)</a:t>
            </a:r>
            <a:endParaRPr lang="en-US" dirty="0"/>
          </a:p>
        </p:txBody>
      </p:sp>
      <p:sp>
        <p:nvSpPr>
          <p:cNvPr id="4" name="Slide Number Placeholder 3"/>
          <p:cNvSpPr>
            <a:spLocks noGrp="1"/>
          </p:cNvSpPr>
          <p:nvPr>
            <p:ph type="sldNum" sz="quarter" idx="10"/>
          </p:nvPr>
        </p:nvSpPr>
        <p:spPr/>
        <p:txBody>
          <a:bodyPr/>
          <a:lstStyle/>
          <a:p>
            <a:pPr>
              <a:defRPr/>
            </a:pPr>
            <a:fld id="{61778A0C-C7ED-4C62-8065-2DDDDC090580}"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96975" y="692150"/>
            <a:ext cx="4616450" cy="3462338"/>
          </a:xfrm>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AD2245F5-51F2-4E9E-AEE1-1225DE308448}"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96975" y="692150"/>
            <a:ext cx="4616450" cy="3462338"/>
          </a:xfrm>
          <a:ln/>
        </p:spPr>
      </p:sp>
      <p:sp>
        <p:nvSpPr>
          <p:cNvPr id="101379" name="Notes Placeholder 2"/>
          <p:cNvSpPr>
            <a:spLocks noGrp="1"/>
          </p:cNvSpPr>
          <p:nvPr>
            <p:ph type="body" idx="1"/>
          </p:nvPr>
        </p:nvSpPr>
        <p:spPr>
          <a:noFill/>
          <a:ln/>
        </p:spPr>
        <p:txBody>
          <a:bodyPr/>
          <a:lstStyle/>
          <a:p>
            <a:r>
              <a:rPr lang="en-US" dirty="0" smtClean="0"/>
              <a:t>The cost of attendance</a:t>
            </a:r>
            <a:r>
              <a:rPr lang="en-US" baseline="0" dirty="0" smtClean="0"/>
              <a:t> varies from one institution to another</a:t>
            </a:r>
            <a:endParaRPr lang="en-US" dirty="0" smtClean="0"/>
          </a:p>
        </p:txBody>
      </p:sp>
      <p:sp>
        <p:nvSpPr>
          <p:cNvPr id="101380" name="Slide Number Placeholder 3"/>
          <p:cNvSpPr>
            <a:spLocks noGrp="1"/>
          </p:cNvSpPr>
          <p:nvPr>
            <p:ph type="sldNum" sz="quarter" idx="5"/>
          </p:nvPr>
        </p:nvSpPr>
        <p:spPr>
          <a:noFill/>
        </p:spPr>
        <p:txBody>
          <a:bodyPr/>
          <a:lstStyle/>
          <a:p>
            <a:fld id="{E86932B8-8773-4D0B-B311-EFFF6D0DA347}"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96975" y="692150"/>
            <a:ext cx="4616450" cy="3462338"/>
          </a:xfrm>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91581DDD-C0A3-4697-B749-075E012112D6}"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96975" y="692150"/>
            <a:ext cx="4616450" cy="3462338"/>
          </a:xfrm>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FC6A9A78-E87C-4C18-8C99-48FEBB64BDED}"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96975" y="692150"/>
            <a:ext cx="4616450" cy="3462338"/>
          </a:xfrm>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704970C3-8901-4E64-A431-E738F9D30A1D}"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1597820"/>
            <a:ext cx="10363200" cy="1102519"/>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828800" y="2914650"/>
            <a:ext cx="85344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4B6C853-5911-4B58-8F5A-4B10C67951C2}" type="datetime1">
              <a:rPr lang="fr-FR" smtClean="0"/>
              <a:pPr>
                <a:defRPr/>
              </a:pPr>
              <a:t>10/11/14</a:t>
            </a:fld>
            <a:endParaRPr lang="fr-FR" dirty="0"/>
          </a:p>
        </p:txBody>
      </p:sp>
      <p:sp>
        <p:nvSpPr>
          <p:cNvPr id="5"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BFC04FB8-8A01-4514-B3BC-E6D89E3D83D0}"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Espace réservé de la date 3"/>
          <p:cNvSpPr>
            <a:spLocks noGrp="1"/>
          </p:cNvSpPr>
          <p:nvPr>
            <p:ph type="dt" sz="half" idx="10"/>
          </p:nvPr>
        </p:nvSpPr>
        <p:spPr/>
        <p:txBody>
          <a:bodyPr/>
          <a:lstStyle>
            <a:lvl1pPr>
              <a:defRPr/>
            </a:lvl1pPr>
          </a:lstStyle>
          <a:p>
            <a:pPr>
              <a:defRPr/>
            </a:pPr>
            <a:fld id="{E16644B5-BBBA-468D-A43C-ACFB39577553}" type="datetime1">
              <a:rPr lang="fr-FR" smtClean="0"/>
              <a:pPr>
                <a:defRPr/>
              </a:pPr>
              <a:t>10/11/14</a:t>
            </a:fld>
            <a:endParaRPr lang="fr-FR" dirty="0"/>
          </a:p>
        </p:txBody>
      </p:sp>
      <p:sp>
        <p:nvSpPr>
          <p:cNvPr id="4"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E406F0BA-D4F2-4D79-A9F3-E613394D199F}"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3C9DF65-B653-4836-8E52-B6FC2F4B2F1F}" type="datetime1">
              <a:rPr lang="fr-FR" smtClean="0"/>
              <a:pPr>
                <a:defRPr/>
              </a:pPr>
              <a:t>10/11/14</a:t>
            </a:fld>
            <a:endParaRPr lang="fr-FR" dirty="0"/>
          </a:p>
        </p:txBody>
      </p:sp>
      <p:sp>
        <p:nvSpPr>
          <p:cNvPr id="5"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CB2447E-8EA9-4404-A37F-E99371E8764A}" type="slidenum">
              <a:rPr lang="fr-FR"/>
              <a:pPr>
                <a:defRPr/>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05980"/>
            <a:ext cx="2743200" cy="438864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05980"/>
            <a:ext cx="8026400" cy="43886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FB022A6-3378-4585-839F-2E1BCA918974}" type="datetime1">
              <a:rPr lang="fr-FR" smtClean="0"/>
              <a:pPr>
                <a:defRPr/>
              </a:pPr>
              <a:t>10/11/14</a:t>
            </a:fld>
            <a:endParaRPr lang="fr-FR" dirty="0"/>
          </a:p>
        </p:txBody>
      </p:sp>
      <p:sp>
        <p:nvSpPr>
          <p:cNvPr id="5"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F67C2416-B864-4107-9AC1-ADF163CA71D6}" type="slidenum">
              <a:rPr lang="fr-FR"/>
              <a:pPr>
                <a:defRPr/>
              </a:pPr>
              <a:t>‹#›</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600" y="1600201"/>
            <a:ext cx="4013200" cy="2205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600" y="3919538"/>
            <a:ext cx="4013200" cy="22062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Espace réservé de la date 3"/>
          <p:cNvSpPr>
            <a:spLocks noGrp="1"/>
          </p:cNvSpPr>
          <p:nvPr>
            <p:ph type="dt" sz="half" idx="10"/>
          </p:nvPr>
        </p:nvSpPr>
        <p:spPr/>
        <p:txBody>
          <a:bodyPr/>
          <a:lstStyle>
            <a:lvl1pPr>
              <a:defRPr/>
            </a:lvl1pPr>
          </a:lstStyle>
          <a:p>
            <a:pPr>
              <a:defRPr/>
            </a:pPr>
            <a:fld id="{F6ED03D2-A77F-4F1F-9A66-F03EBA5C43E4}" type="datetime1">
              <a:rPr lang="fr-FR" smtClean="0"/>
              <a:pPr>
                <a:defRPr/>
              </a:pPr>
              <a:t>10/11/14</a:t>
            </a:fld>
            <a:endParaRPr lang="fr-FR" dirty="0"/>
          </a:p>
        </p:txBody>
      </p:sp>
      <p:sp>
        <p:nvSpPr>
          <p:cNvPr id="7"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8" name="Espace réservé du numéro de diapositive 5"/>
          <p:cNvSpPr>
            <a:spLocks noGrp="1"/>
          </p:cNvSpPr>
          <p:nvPr>
            <p:ph type="sldNum" sz="quarter" idx="12"/>
          </p:nvPr>
        </p:nvSpPr>
        <p:spPr/>
        <p:txBody>
          <a:bodyPr/>
          <a:lstStyle>
            <a:lvl1pPr>
              <a:defRPr/>
            </a:lvl1pPr>
          </a:lstStyle>
          <a:p>
            <a:pPr>
              <a:defRPr/>
            </a:pPr>
            <a:fld id="{00F82E8C-51B3-439F-B4C0-2BBC02F11D55}" type="slidenum">
              <a:rPr lang="fr-FR"/>
              <a:pPr>
                <a:defRPr/>
              </a:pPr>
              <a:t>‹#›</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13200" cy="4525566"/>
          </a:xfrm>
        </p:spPr>
        <p:txBody>
          <a:bodyPr/>
          <a:lstStyle/>
          <a:p>
            <a:pPr lvl="0"/>
            <a:endParaRPr lang="en-US" noProof="0" dirty="0"/>
          </a:p>
        </p:txBody>
      </p:sp>
      <p:sp>
        <p:nvSpPr>
          <p:cNvPr id="4" name="Text Placeholder 3"/>
          <p:cNvSpPr>
            <a:spLocks noGrp="1"/>
          </p:cNvSpPr>
          <p:nvPr>
            <p:ph type="body" sz="half" idx="2"/>
          </p:nvPr>
        </p:nvSpPr>
        <p:spPr>
          <a:xfrm>
            <a:off x="46736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3"/>
          <p:cNvSpPr>
            <a:spLocks noGrp="1"/>
          </p:cNvSpPr>
          <p:nvPr>
            <p:ph type="dt" sz="half" idx="10"/>
          </p:nvPr>
        </p:nvSpPr>
        <p:spPr/>
        <p:txBody>
          <a:bodyPr/>
          <a:lstStyle>
            <a:lvl1pPr>
              <a:defRPr/>
            </a:lvl1pPr>
          </a:lstStyle>
          <a:p>
            <a:pPr>
              <a:defRPr/>
            </a:pPr>
            <a:fld id="{A61BE450-2842-4538-B7FB-DDB44EFEBB75}" type="datetime1">
              <a:rPr lang="fr-FR" smtClean="0"/>
              <a:pPr>
                <a:defRPr/>
              </a:pPr>
              <a:t>10/11/14</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A360B142-13F6-4625-BE59-91F78EB53215}" type="slidenum">
              <a:rPr lang="fr-FR"/>
              <a:pPr>
                <a:defRPr/>
              </a:pPr>
              <a:t>‹#›</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13200" cy="45255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3600" y="1600200"/>
            <a:ext cx="4013200" cy="45255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Espace réservé de la date 3"/>
          <p:cNvSpPr>
            <a:spLocks noGrp="1"/>
          </p:cNvSpPr>
          <p:nvPr>
            <p:ph type="dt" sz="half" idx="10"/>
          </p:nvPr>
        </p:nvSpPr>
        <p:spPr/>
        <p:txBody>
          <a:bodyPr/>
          <a:lstStyle>
            <a:lvl1pPr>
              <a:defRPr/>
            </a:lvl1pPr>
          </a:lstStyle>
          <a:p>
            <a:pPr>
              <a:defRPr/>
            </a:pPr>
            <a:fld id="{1C5D47F3-119E-4EC8-BAEB-594D3ACE9B39}" type="datetime1">
              <a:rPr lang="fr-FR" smtClean="0"/>
              <a:pPr>
                <a:defRPr/>
              </a:pPr>
              <a:t>10/11/14</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358E0EB9-1B7F-45EA-83AD-6F7C5E84AABA}" type="slidenum">
              <a:rPr lang="fr-FR"/>
              <a:pPr>
                <a:defRPr/>
              </a:pPr>
              <a:t>‹#›</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25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3600" y="1600200"/>
            <a:ext cx="4013200" cy="4525566"/>
          </a:xfrm>
        </p:spPr>
        <p:txBody>
          <a:bodyPr/>
          <a:lstStyle/>
          <a:p>
            <a:pPr lvl="0"/>
            <a:endParaRPr lang="en-US" noProof="0" dirty="0"/>
          </a:p>
        </p:txBody>
      </p:sp>
      <p:sp>
        <p:nvSpPr>
          <p:cNvPr id="5" name="Espace réservé de la date 3"/>
          <p:cNvSpPr>
            <a:spLocks noGrp="1"/>
          </p:cNvSpPr>
          <p:nvPr>
            <p:ph type="dt" sz="half" idx="10"/>
          </p:nvPr>
        </p:nvSpPr>
        <p:spPr/>
        <p:txBody>
          <a:bodyPr/>
          <a:lstStyle>
            <a:lvl1pPr>
              <a:defRPr/>
            </a:lvl1pPr>
          </a:lstStyle>
          <a:p>
            <a:pPr>
              <a:defRPr/>
            </a:pPr>
            <a:fld id="{01890541-94AE-482A-8993-ED2DA73A51A3}" type="datetime1">
              <a:rPr lang="fr-FR" smtClean="0"/>
              <a:pPr>
                <a:defRPr/>
              </a:pPr>
              <a:t>10/11/14</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BB8B7112-B768-44A4-8BCD-B1AC0C40685A}"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7275E26E-0E64-41D6-BBB0-A489AAB409B7}" type="datetime1">
              <a:rPr lang="fr-FR" smtClean="0"/>
              <a:pPr>
                <a:defRPr/>
              </a:pPr>
              <a:t>10/11/14</a:t>
            </a:fld>
            <a:endParaRPr lang="fr-FR" dirty="0"/>
          </a:p>
        </p:txBody>
      </p:sp>
      <p:sp>
        <p:nvSpPr>
          <p:cNvPr id="5"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9315D869-C349-4A48-9F5E-7C706C70B973}"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3305176"/>
            <a:ext cx="10363200" cy="102155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180035"/>
            <a:ext cx="103632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EAB970D-6F51-4160-A659-97A57A3C7AED}" type="datetime1">
              <a:rPr lang="fr-FR" smtClean="0"/>
              <a:pPr>
                <a:defRPr/>
              </a:pPr>
              <a:t>10/11/14</a:t>
            </a:fld>
            <a:endParaRPr lang="fr-FR" dirty="0"/>
          </a:p>
        </p:txBody>
      </p:sp>
      <p:sp>
        <p:nvSpPr>
          <p:cNvPr id="5"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DCB2C2A1-47FE-4ECC-AF23-AF8B581021DE}"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2A40D7C-DBA9-4DC7-9A5C-9CD9D684ACA2}" type="datetime1">
              <a:rPr lang="fr-FR" smtClean="0"/>
              <a:pPr>
                <a:defRPr/>
              </a:pPr>
              <a:t>10/11/14</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9DABF094-5286-4293-89DF-9DDB85B296CF}"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151335"/>
            <a:ext cx="538691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1631156"/>
            <a:ext cx="5386917"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9" y="1151335"/>
            <a:ext cx="538903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9" y="1631156"/>
            <a:ext cx="538903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5CC88FF-358E-4D13-ADAE-C1B0E62E4E68}" type="datetime1">
              <a:rPr lang="fr-FR" smtClean="0"/>
              <a:pPr>
                <a:defRPr/>
              </a:pPr>
              <a:t>10/11/14</a:t>
            </a:fld>
            <a:endParaRPr lang="fr-FR" dirty="0"/>
          </a:p>
        </p:txBody>
      </p:sp>
      <p:sp>
        <p:nvSpPr>
          <p:cNvPr id="8"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6D05F983-4AF6-476E-924D-30247A603F1C}"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332AACEF-5C1B-4B72-B8B4-D2B5DCCEBDF5}" type="datetime1">
              <a:rPr lang="fr-FR" smtClean="0"/>
              <a:pPr>
                <a:defRPr/>
              </a:pPr>
              <a:t>10/11/14</a:t>
            </a:fld>
            <a:endParaRPr lang="fr-FR" dirty="0"/>
          </a:p>
        </p:txBody>
      </p:sp>
      <p:sp>
        <p:nvSpPr>
          <p:cNvPr id="4"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1EA1266B-1410-4898-A65F-73127084DB2F}"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6C26CE0-1D52-4676-AA44-4DADCCB4D998}" type="datetime1">
              <a:rPr lang="fr-FR" smtClean="0"/>
              <a:pPr>
                <a:defRPr/>
              </a:pPr>
              <a:t>10/11/14</a:t>
            </a:fld>
            <a:endParaRPr lang="fr-FR" dirty="0"/>
          </a:p>
        </p:txBody>
      </p:sp>
      <p:sp>
        <p:nvSpPr>
          <p:cNvPr id="3"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62EAC57B-7D89-43FA-9AF6-9010FEF338FB}"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04787"/>
            <a:ext cx="4011084" cy="8715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04789"/>
            <a:ext cx="6815667"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2" y="1076327"/>
            <a:ext cx="4011084"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B3FA386-B7D2-47BD-ADE7-5A6A9414DBFA}" type="datetime1">
              <a:rPr lang="fr-FR" smtClean="0"/>
              <a:pPr>
                <a:defRPr/>
              </a:pPr>
              <a:t>10/11/14</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15E65264-C9DE-4E20-B772-ED382809140A}"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3600450"/>
            <a:ext cx="7315200" cy="425054"/>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459581"/>
            <a:ext cx="73152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p>
        </p:txBody>
      </p:sp>
      <p:sp>
        <p:nvSpPr>
          <p:cNvPr id="4" name="Espace réservé du texte 3"/>
          <p:cNvSpPr>
            <a:spLocks noGrp="1"/>
          </p:cNvSpPr>
          <p:nvPr>
            <p:ph type="body" sz="half" idx="2"/>
          </p:nvPr>
        </p:nvSpPr>
        <p:spPr>
          <a:xfrm>
            <a:off x="2389717" y="4025504"/>
            <a:ext cx="73152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AEC13FB-1208-4A5F-901D-A41B28771D92}" type="datetime1">
              <a:rPr lang="fr-FR" smtClean="0"/>
              <a:pPr>
                <a:defRPr/>
              </a:pPr>
              <a:t>10/11/14</a:t>
            </a:fld>
            <a:endParaRPr lang="fr-FR" dirty="0"/>
          </a:p>
        </p:txBody>
      </p:sp>
      <p:sp>
        <p:nvSpPr>
          <p:cNvPr id="6" name="Espace réservé du pied de page 4"/>
          <p:cNvSpPr>
            <a:spLocks noGrp="1"/>
          </p:cNvSpPr>
          <p:nvPr>
            <p:ph type="ftr" sz="quarter" idx="11"/>
          </p:nvPr>
        </p:nvSpPr>
        <p:spPr>
          <a:ln/>
        </p:spPr>
        <p:txBody>
          <a:bodyPr/>
          <a:lstStyle>
            <a:lvl1pPr>
              <a:defRPr/>
            </a:lvl1pPr>
          </a:lstStyle>
          <a:p>
            <a:pPr>
              <a:defRPr/>
            </a:pPr>
            <a:r>
              <a:rPr lang="en-US" smtClean="0"/>
              <a:t>2014-2015</a:t>
            </a: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C37BF668-39C4-4863-B509-B9ED04F804A1}"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06400" y="1714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Espace réservé du texte 2"/>
          <p:cNvSpPr>
            <a:spLocks noGrp="1"/>
          </p:cNvSpPr>
          <p:nvPr>
            <p:ph type="body" idx="1"/>
          </p:nvPr>
        </p:nvSpPr>
        <p:spPr bwMode="auto">
          <a:xfrm>
            <a:off x="457200" y="1600200"/>
            <a:ext cx="8229600" cy="4525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748"/>
            <a:ext cx="2133600" cy="36433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5C183A3-79FA-4EB7-9CDE-04BBC33C8FBC}" type="datetime1">
              <a:rPr lang="fr-FR" smtClean="0"/>
              <a:pPr>
                <a:defRPr/>
              </a:pPr>
              <a:t>10/11/14</a:t>
            </a:fld>
            <a:endParaRPr lang="fr-FR" dirty="0"/>
          </a:p>
        </p:txBody>
      </p:sp>
      <p:sp>
        <p:nvSpPr>
          <p:cNvPr id="5" name="Espace réservé du pied de page 4"/>
          <p:cNvSpPr>
            <a:spLocks noGrp="1"/>
          </p:cNvSpPr>
          <p:nvPr>
            <p:ph type="ftr" sz="quarter" idx="3"/>
          </p:nvPr>
        </p:nvSpPr>
        <p:spPr bwMode="auto">
          <a:xfrm>
            <a:off x="3149600" y="6343651"/>
            <a:ext cx="2895600" cy="364331"/>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a:defRPr sz="1200">
                <a:solidFill>
                  <a:srgbClr val="898989"/>
                </a:solidFill>
                <a:latin typeface="Calibri" pitchFamily="34" charset="0"/>
              </a:defRPr>
            </a:lvl1pPr>
          </a:lstStyle>
          <a:p>
            <a:pPr>
              <a:defRPr/>
            </a:pPr>
            <a:r>
              <a:rPr lang="en-US" smtClean="0"/>
              <a:t>2014-2015</a:t>
            </a:r>
            <a:endParaRPr lang="en-US"/>
          </a:p>
        </p:txBody>
      </p:sp>
      <p:sp>
        <p:nvSpPr>
          <p:cNvPr id="6" name="Espace réservé du numéro de diapositive 5"/>
          <p:cNvSpPr>
            <a:spLocks noGrp="1"/>
          </p:cNvSpPr>
          <p:nvPr>
            <p:ph type="sldNum" sz="quarter" idx="4"/>
          </p:nvPr>
        </p:nvSpPr>
        <p:spPr>
          <a:xfrm>
            <a:off x="6553200" y="6356748"/>
            <a:ext cx="2133600" cy="36433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BCDB855-B61A-45E6-891F-F7FF43C56FE7}"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finaid.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chemeClr val="tx1"/>
                </a:solidFill>
              </a:rPr>
              <a:t>North Carolina Association of Student Financial Aid Administrators</a:t>
            </a:r>
            <a:br>
              <a:rPr lang="en-US" sz="2000" b="1" dirty="0" smtClean="0">
                <a:solidFill>
                  <a:schemeClr val="tx1"/>
                </a:solidFill>
              </a:rPr>
            </a:br>
            <a:r>
              <a:rPr lang="en-US" sz="2000" b="1" dirty="0" smtClean="0">
                <a:solidFill>
                  <a:schemeClr val="tx1"/>
                </a:solidFill>
              </a:rPr>
              <a:t>&amp;</a:t>
            </a:r>
            <a:br>
              <a:rPr lang="en-US" sz="2000" b="1" dirty="0" smtClean="0">
                <a:solidFill>
                  <a:schemeClr val="tx1"/>
                </a:solidFill>
              </a:rPr>
            </a:br>
            <a:r>
              <a:rPr lang="en-US" sz="2000" b="1" dirty="0" smtClean="0">
                <a:solidFill>
                  <a:schemeClr val="tx1"/>
                </a:solidFill>
              </a:rPr>
              <a:t>North Carolina State Education Assistance Authority Presents…</a:t>
            </a:r>
            <a:endParaRPr lang="en-US" sz="2000" dirty="0">
              <a:solidFill>
                <a:schemeClr val="tx1"/>
              </a:solidFill>
            </a:endParaRPr>
          </a:p>
        </p:txBody>
      </p:sp>
      <p:sp>
        <p:nvSpPr>
          <p:cNvPr id="3" name="Content Placeholder 2"/>
          <p:cNvSpPr>
            <a:spLocks noGrp="1"/>
          </p:cNvSpPr>
          <p:nvPr>
            <p:ph idx="1"/>
          </p:nvPr>
        </p:nvSpPr>
        <p:spPr/>
        <p:txBody>
          <a:bodyPr/>
          <a:lstStyle/>
          <a:p>
            <a:pPr algn="ctr">
              <a:buNone/>
            </a:pPr>
            <a:endParaRPr lang="en-US" sz="3600" b="1" dirty="0" smtClean="0"/>
          </a:p>
          <a:p>
            <a:pPr algn="ctr">
              <a:buNone/>
            </a:pPr>
            <a:r>
              <a:rPr lang="en-US" sz="3600" b="1" dirty="0" smtClean="0"/>
              <a:t>Financial Aid for College</a:t>
            </a:r>
          </a:p>
          <a:p>
            <a:pPr algn="ctr">
              <a:buNone/>
            </a:pPr>
            <a:r>
              <a:rPr lang="en-US" sz="3600" b="1" dirty="0" smtClean="0"/>
              <a:t>2014-2015</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1</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F158869-F305-48B5-8B72-D10698FB7B20}" type="slidenum">
              <a:rPr lang="fr-FR"/>
              <a:pPr>
                <a:defRPr/>
              </a:pPr>
              <a:t>10</a:t>
            </a:fld>
            <a:endParaRPr lang="fr-FR" dirty="0"/>
          </a:p>
        </p:txBody>
      </p:sp>
      <p:sp>
        <p:nvSpPr>
          <p:cNvPr id="35844"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Basic Formula for </a:t>
            </a:r>
            <a:br>
              <a:rPr lang="en-US" dirty="0" smtClean="0">
                <a:solidFill>
                  <a:schemeClr val="tx1"/>
                </a:solidFill>
              </a:rPr>
            </a:br>
            <a:r>
              <a:rPr lang="en-US" dirty="0" smtClean="0">
                <a:solidFill>
                  <a:schemeClr val="tx1"/>
                </a:solidFill>
              </a:rPr>
              <a:t>Financial Aid Need</a:t>
            </a:r>
          </a:p>
        </p:txBody>
      </p:sp>
      <p:sp>
        <p:nvSpPr>
          <p:cNvPr id="35845" name="Rectangle 4"/>
          <p:cNvSpPr>
            <a:spLocks noGrp="1"/>
          </p:cNvSpPr>
          <p:nvPr>
            <p:ph type="body" idx="1"/>
          </p:nvPr>
        </p:nvSpPr>
        <p:spPr>
          <a:xfrm>
            <a:off x="-203200" y="1828800"/>
            <a:ext cx="9347200" cy="2857500"/>
          </a:xfrm>
        </p:spPr>
        <p:txBody>
          <a:bodyPr/>
          <a:lstStyle/>
          <a:p>
            <a:pPr marL="960438" lvl="1" indent="-327025" defTabSz="1039813" eaLnBrk="1" hangingPunct="1">
              <a:buFont typeface="Arial" pitchFamily="34" charset="0"/>
              <a:buNone/>
            </a:pPr>
            <a:r>
              <a:rPr lang="en-US" sz="3200" dirty="0" smtClean="0"/>
              <a:t>		</a:t>
            </a:r>
            <a:r>
              <a:rPr lang="en-US" dirty="0" smtClean="0"/>
              <a:t>	</a:t>
            </a:r>
          </a:p>
        </p:txBody>
      </p:sp>
      <p:sp>
        <p:nvSpPr>
          <p:cNvPr id="8" name="Rectangle 3"/>
          <p:cNvSpPr txBox="1">
            <a:spLocks noChangeArrowheads="1"/>
          </p:cNvSpPr>
          <p:nvPr/>
        </p:nvSpPr>
        <p:spPr bwMode="auto">
          <a:xfrm>
            <a:off x="0" y="1888331"/>
            <a:ext cx="9144000" cy="3198019"/>
          </a:xfrm>
          <a:prstGeom prst="rect">
            <a:avLst/>
          </a:prstGeom>
          <a:noFill/>
          <a:ln w="9525">
            <a:noFill/>
            <a:miter lim="800000"/>
            <a:headEnd/>
            <a:tailEnd/>
          </a:ln>
        </p:spPr>
        <p:txBody>
          <a:bodyPr>
            <a:normAutofit/>
          </a:bodyPr>
          <a:lstStyle/>
          <a:p>
            <a:pPr marL="742950" lvl="1" indent="-285750" eaLnBrk="0" hangingPunct="0">
              <a:spcBef>
                <a:spcPct val="20000"/>
              </a:spcBef>
              <a:buFont typeface="Wingdings" pitchFamily="2" charset="2"/>
              <a:buNone/>
              <a:defRPr/>
            </a:pPr>
            <a:r>
              <a:rPr lang="en-US" sz="3700" dirty="0">
                <a:latin typeface="+mn-lt"/>
              </a:rPr>
              <a:t>		</a:t>
            </a:r>
            <a:r>
              <a:rPr lang="en-US" sz="2800" dirty="0">
                <a:latin typeface="+mn-lt"/>
              </a:rPr>
              <a:t>Cost of </a:t>
            </a:r>
            <a:r>
              <a:rPr lang="en-US" sz="2800" dirty="0" smtClean="0">
                <a:latin typeface="+mn-lt"/>
              </a:rPr>
              <a:t>Attendance (COA)   (varies)</a:t>
            </a:r>
            <a:endParaRPr lang="en-US" sz="2800" dirty="0">
              <a:latin typeface="+mn-lt"/>
            </a:endParaRPr>
          </a:p>
          <a:p>
            <a:pPr marL="742950" lvl="1" indent="-285750" eaLnBrk="0" hangingPunct="0">
              <a:spcBef>
                <a:spcPct val="20000"/>
              </a:spcBef>
              <a:buFont typeface="Wingdings" pitchFamily="2" charset="2"/>
              <a:buNone/>
              <a:defRPr/>
            </a:pPr>
            <a:endParaRPr lang="en-US" sz="800" dirty="0">
              <a:latin typeface="+mn-lt"/>
            </a:endParaRPr>
          </a:p>
          <a:p>
            <a:pPr marL="742950" lvl="1" indent="-285750" eaLnBrk="0" hangingPunct="0">
              <a:spcBef>
                <a:spcPct val="20000"/>
              </a:spcBef>
              <a:buFont typeface="Wingdings" pitchFamily="2" charset="2"/>
              <a:buNone/>
              <a:defRPr/>
            </a:pPr>
            <a:r>
              <a:rPr lang="en-US" sz="2800" dirty="0">
                <a:latin typeface="+mn-lt"/>
              </a:rPr>
              <a:t> 		Expected Family </a:t>
            </a:r>
            <a:r>
              <a:rPr lang="en-US" sz="2800" dirty="0" smtClean="0">
                <a:latin typeface="+mn-lt"/>
              </a:rPr>
              <a:t>Contribution (EFC)</a:t>
            </a:r>
            <a:endParaRPr lang="en-US" sz="2800" dirty="0">
              <a:latin typeface="+mn-lt"/>
            </a:endParaRPr>
          </a:p>
          <a:p>
            <a:pPr marL="342900" indent="-342900" eaLnBrk="0" hangingPunct="0">
              <a:spcBef>
                <a:spcPct val="20000"/>
              </a:spcBef>
              <a:defRPr/>
            </a:pPr>
            <a:r>
              <a:rPr lang="en-US" sz="2800" dirty="0">
                <a:latin typeface="+mn-lt"/>
              </a:rPr>
              <a:t>	</a:t>
            </a:r>
            <a:r>
              <a:rPr lang="en-US" sz="2800" dirty="0" smtClean="0">
                <a:latin typeface="+mn-lt"/>
              </a:rPr>
              <a:t>	</a:t>
            </a:r>
          </a:p>
          <a:p>
            <a:pPr marL="342900" indent="-342900" eaLnBrk="0" hangingPunct="0">
              <a:spcBef>
                <a:spcPct val="20000"/>
              </a:spcBef>
              <a:defRPr/>
            </a:pPr>
            <a:r>
              <a:rPr lang="en-US" sz="2800" dirty="0" smtClean="0">
                <a:latin typeface="+mn-lt"/>
              </a:rPr>
              <a:t>		Eligibility </a:t>
            </a:r>
            <a:r>
              <a:rPr lang="en-US" sz="2800" dirty="0">
                <a:latin typeface="+mn-lt"/>
              </a:rPr>
              <a:t>for Need-Based Funds</a:t>
            </a:r>
            <a:r>
              <a:rPr lang="en-US" sz="3600" dirty="0">
                <a:latin typeface="+mn-lt"/>
              </a:rPr>
              <a:t>	</a:t>
            </a:r>
          </a:p>
        </p:txBody>
      </p:sp>
      <p:sp>
        <p:nvSpPr>
          <p:cNvPr id="9" name="TextBox 8"/>
          <p:cNvSpPr txBox="1"/>
          <p:nvPr/>
        </p:nvSpPr>
        <p:spPr>
          <a:xfrm>
            <a:off x="0" y="2743200"/>
            <a:ext cx="812800" cy="553998"/>
          </a:xfrm>
          <a:prstGeom prst="rect">
            <a:avLst/>
          </a:prstGeom>
          <a:noFill/>
        </p:spPr>
        <p:txBody>
          <a:bodyPr wrap="square">
            <a:spAutoFit/>
          </a:bodyPr>
          <a:lstStyle/>
          <a:p>
            <a:pPr algn="ctr">
              <a:tabLst>
                <a:tab pos="114300" algn="l"/>
                <a:tab pos="177800" algn="l"/>
              </a:tabLst>
              <a:defRPr/>
            </a:pPr>
            <a:r>
              <a:rPr lang="en-US" sz="3000" dirty="0">
                <a:latin typeface="+mn-lt"/>
              </a:rPr>
              <a:t>-</a:t>
            </a:r>
          </a:p>
        </p:txBody>
      </p:sp>
      <p:cxnSp>
        <p:nvCxnSpPr>
          <p:cNvPr id="11" name="Straight Connector 10"/>
          <p:cNvCxnSpPr/>
          <p:nvPr/>
        </p:nvCxnSpPr>
        <p:spPr>
          <a:xfrm>
            <a:off x="838200" y="3581400"/>
            <a:ext cx="655320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28600" y="3886200"/>
            <a:ext cx="711200" cy="646331"/>
          </a:xfrm>
          <a:prstGeom prst="rect">
            <a:avLst/>
          </a:prstGeom>
          <a:noFill/>
        </p:spPr>
        <p:txBody>
          <a:bodyPr wrap="square">
            <a:spAutoFit/>
          </a:bodyPr>
          <a:lstStyle/>
          <a:p>
            <a:pPr>
              <a:defRPr/>
            </a:pPr>
            <a:r>
              <a:rPr lang="en-US" sz="3600" dirty="0">
                <a:latin typeface="+mn-lt"/>
              </a:rPr>
              <a:t> </a:t>
            </a:r>
            <a:r>
              <a:rPr lang="en-US" sz="3000" dirty="0">
                <a:latin typeface="+mn-lt"/>
              </a:rPr>
              <a:t>=</a:t>
            </a:r>
          </a:p>
        </p:txBody>
      </p:sp>
      <p:sp>
        <p:nvSpPr>
          <p:cNvPr id="14" name="Footer Placeholder 13"/>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Types of Financial Aid </a:t>
            </a:r>
            <a:endParaRPr lang="en-US" dirty="0">
              <a:solidFill>
                <a:schemeClr val="tx1"/>
              </a:solidFill>
            </a:endParaRPr>
          </a:p>
        </p:txBody>
      </p:sp>
      <p:sp>
        <p:nvSpPr>
          <p:cNvPr id="4" name="Text Placeholder 3"/>
          <p:cNvSpPr>
            <a:spLocks noGrp="1"/>
          </p:cNvSpPr>
          <p:nvPr>
            <p:ph type="body" sz="half" idx="2"/>
          </p:nvPr>
        </p:nvSpPr>
        <p:spPr/>
        <p:txBody>
          <a:bodyPr/>
          <a:lstStyle/>
          <a:p>
            <a:pPr marL="388938" indent="-388938" defTabSz="1039813" eaLnBrk="1" hangingPunct="1">
              <a:spcBef>
                <a:spcPct val="100000"/>
              </a:spcBef>
            </a:pPr>
            <a:endParaRPr lang="en-US" sz="500" dirty="0" smtClean="0"/>
          </a:p>
          <a:p>
            <a:pPr marL="388938" indent="-388938" defTabSz="1039813" eaLnBrk="1" hangingPunct="1">
              <a:spcBef>
                <a:spcPct val="100000"/>
              </a:spcBef>
            </a:pPr>
            <a:r>
              <a:rPr lang="en-US" dirty="0" smtClean="0"/>
              <a:t>Grants</a:t>
            </a:r>
          </a:p>
          <a:p>
            <a:pPr marL="388938" indent="-388938" defTabSz="1039813" eaLnBrk="1" hangingPunct="1">
              <a:spcBef>
                <a:spcPct val="100000"/>
              </a:spcBef>
            </a:pPr>
            <a:r>
              <a:rPr lang="en-US" dirty="0" smtClean="0"/>
              <a:t>Scholarships</a:t>
            </a:r>
          </a:p>
          <a:p>
            <a:pPr marL="388938" indent="-388938" defTabSz="1039813" eaLnBrk="1" hangingPunct="1">
              <a:spcBef>
                <a:spcPct val="100000"/>
              </a:spcBef>
            </a:pPr>
            <a:r>
              <a:rPr lang="en-US" dirty="0" smtClean="0"/>
              <a:t>Loans</a:t>
            </a:r>
          </a:p>
          <a:p>
            <a:pPr marL="388938" indent="-388938" defTabSz="1039813" eaLnBrk="1" hangingPunct="1">
              <a:spcBef>
                <a:spcPct val="100000"/>
              </a:spcBef>
            </a:pPr>
            <a:r>
              <a:rPr lang="en-US" dirty="0" smtClean="0"/>
              <a:t>Employment</a:t>
            </a:r>
          </a:p>
          <a:p>
            <a:endParaRPr lang="en-US" dirty="0"/>
          </a:p>
        </p:txBody>
      </p:sp>
      <p:sp>
        <p:nvSpPr>
          <p:cNvPr id="5" name="Footer Placeholder 4"/>
          <p:cNvSpPr>
            <a:spLocks noGrp="1"/>
          </p:cNvSpPr>
          <p:nvPr>
            <p:ph type="ftr" sz="quarter" idx="11"/>
          </p:nvPr>
        </p:nvSpPr>
        <p:spPr/>
        <p:txBody>
          <a:bodyPr/>
          <a:lstStyle/>
          <a:p>
            <a:pPr>
              <a:defRPr/>
            </a:pPr>
            <a:r>
              <a:rPr lang="en-US" smtClean="0"/>
              <a:t>2014-2015</a:t>
            </a:r>
            <a:endParaRPr lang="en-US"/>
          </a:p>
        </p:txBody>
      </p:sp>
      <p:sp>
        <p:nvSpPr>
          <p:cNvPr id="6" name="Slide Number Placeholder 5"/>
          <p:cNvSpPr>
            <a:spLocks noGrp="1"/>
          </p:cNvSpPr>
          <p:nvPr>
            <p:ph type="sldNum" sz="quarter" idx="12"/>
          </p:nvPr>
        </p:nvSpPr>
        <p:spPr/>
        <p:txBody>
          <a:bodyPr/>
          <a:lstStyle/>
          <a:p>
            <a:pPr>
              <a:defRPr/>
            </a:pPr>
            <a:fld id="{A360B142-13F6-4625-BE59-91F78EB53215}" type="slidenum">
              <a:rPr lang="fr-FR" smtClean="0"/>
              <a:pPr>
                <a:defRPr/>
              </a:pPr>
              <a:t>11</a:t>
            </a:fld>
            <a:endParaRPr lang="fr-FR" dirty="0"/>
          </a:p>
        </p:txBody>
      </p:sp>
      <p:pic>
        <p:nvPicPr>
          <p:cNvPr id="38914" name="Picture 2"/>
          <p:cNvPicPr>
            <a:picLocks noGrp="1" noChangeAspect="1" noChangeArrowheads="1"/>
          </p:cNvPicPr>
          <p:nvPr>
            <p:ph type="clipArt" sz="half" idx="1"/>
          </p:nvPr>
        </p:nvPicPr>
        <p:blipFill>
          <a:blip r:embed="rId2" cstate="print"/>
          <a:srcRect/>
          <a:stretch>
            <a:fillRect/>
          </a:stretch>
        </p:blipFill>
        <p:spPr bwMode="auto">
          <a:xfrm>
            <a:off x="457200" y="1984594"/>
            <a:ext cx="3429000" cy="375717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9D5A8A10-D952-452D-AB53-A813297B6AAC}" type="slidenum">
              <a:rPr lang="fr-FR"/>
              <a:pPr>
                <a:defRPr/>
              </a:pPr>
              <a:t>12</a:t>
            </a:fld>
            <a:endParaRPr lang="fr-FR" dirty="0"/>
          </a:p>
        </p:txBody>
      </p:sp>
      <p:sp>
        <p:nvSpPr>
          <p:cNvPr id="5124" name="Rectangle 2"/>
          <p:cNvSpPr>
            <a:spLocks noGrp="1"/>
          </p:cNvSpPr>
          <p:nvPr>
            <p:ph type="title"/>
          </p:nvPr>
        </p:nvSpPr>
        <p:spPr>
          <a:xfrm>
            <a:off x="0" y="0"/>
            <a:ext cx="9144000" cy="1657350"/>
          </a:xfrm>
        </p:spPr>
        <p:txBody>
          <a:bodyPr/>
          <a:lstStyle/>
          <a:p>
            <a:pPr defTabSz="1039813" eaLnBrk="1" hangingPunct="1"/>
            <a:r>
              <a:rPr lang="en-US" dirty="0" smtClean="0">
                <a:solidFill>
                  <a:schemeClr val="tx1"/>
                </a:solidFill>
              </a:rPr>
              <a:t>Categories of Financial Aid </a:t>
            </a:r>
          </a:p>
        </p:txBody>
      </p:sp>
      <p:sp>
        <p:nvSpPr>
          <p:cNvPr id="5125" name="Rectangle 3"/>
          <p:cNvSpPr>
            <a:spLocks noGrp="1"/>
          </p:cNvSpPr>
          <p:nvPr>
            <p:ph type="body" sz="half" idx="2"/>
          </p:nvPr>
        </p:nvSpPr>
        <p:spPr>
          <a:xfrm>
            <a:off x="4038600" y="762000"/>
            <a:ext cx="4544484" cy="5029200"/>
          </a:xfrm>
        </p:spPr>
        <p:txBody>
          <a:bodyPr/>
          <a:lstStyle/>
          <a:p>
            <a:pPr marL="388938" indent="-388938" defTabSz="1039813" eaLnBrk="1" hangingPunct="1"/>
            <a:endParaRPr lang="en-US" sz="2800" dirty="0" smtClean="0"/>
          </a:p>
          <a:p>
            <a:pPr marL="388938" indent="-388938" defTabSz="1039813" eaLnBrk="1" hangingPunct="1"/>
            <a:endParaRPr lang="en-US" sz="2800" dirty="0" smtClean="0"/>
          </a:p>
          <a:p>
            <a:pPr marL="388938" indent="-388938" defTabSz="1039813" eaLnBrk="1" hangingPunct="1"/>
            <a:r>
              <a:rPr lang="en-US" sz="2400" dirty="0" smtClean="0"/>
              <a:t>Non-need based (Merit) </a:t>
            </a:r>
          </a:p>
          <a:p>
            <a:pPr marL="846138" lvl="1" indent="-327025" defTabSz="1039813" eaLnBrk="1" hangingPunct="1"/>
            <a:r>
              <a:rPr lang="en-US" sz="2400" dirty="0" smtClean="0"/>
              <a:t>academics</a:t>
            </a:r>
          </a:p>
          <a:p>
            <a:pPr marL="846138" lvl="1" indent="-327025" defTabSz="1039813" eaLnBrk="1" hangingPunct="1"/>
            <a:r>
              <a:rPr lang="en-US" sz="2400" dirty="0" smtClean="0"/>
              <a:t>talent</a:t>
            </a:r>
          </a:p>
          <a:p>
            <a:pPr marL="846138" lvl="1" indent="-327025" defTabSz="1039813" eaLnBrk="1" hangingPunct="1"/>
            <a:r>
              <a:rPr lang="en-US" sz="2400" dirty="0" smtClean="0"/>
              <a:t>athletic</a:t>
            </a:r>
          </a:p>
          <a:p>
            <a:pPr marL="846138" lvl="1" indent="-327025" defTabSz="1039813" eaLnBrk="1" hangingPunct="1"/>
            <a:r>
              <a:rPr lang="en-US" sz="2400" dirty="0" smtClean="0"/>
              <a:t>others</a:t>
            </a:r>
          </a:p>
          <a:p>
            <a:pPr marL="388938" indent="-388938" defTabSz="1039813" eaLnBrk="1" hangingPunct="1">
              <a:buFont typeface="Arial" pitchFamily="34" charset="0"/>
              <a:buNone/>
            </a:pPr>
            <a:endParaRPr lang="en-US" sz="2400" dirty="0" smtClean="0"/>
          </a:p>
          <a:p>
            <a:pPr marL="388938" indent="-388938" defTabSz="1039813" eaLnBrk="1" hangingPunct="1"/>
            <a:r>
              <a:rPr lang="en-US" sz="2400" dirty="0" smtClean="0"/>
              <a:t>Need-based</a:t>
            </a:r>
          </a:p>
          <a:p>
            <a:pPr marL="846138" lvl="1" indent="-327025" defTabSz="1039813" eaLnBrk="1" hangingPunct="1"/>
            <a:r>
              <a:rPr lang="en-US" sz="2400" dirty="0" smtClean="0"/>
              <a:t>financial considerations</a:t>
            </a:r>
          </a:p>
          <a:p>
            <a:pPr marL="388938" indent="-388938" defTabSz="1039813" eaLnBrk="1" hangingPunct="1"/>
            <a:endParaRPr lang="en-US" sz="2800" dirty="0" smtClean="0"/>
          </a:p>
        </p:txBody>
      </p:sp>
      <p:pic>
        <p:nvPicPr>
          <p:cNvPr id="5126" name="Picture 6" descr="money_target"/>
          <p:cNvPicPr>
            <a:picLocks noGrp="1" noChangeAspect="1" noChangeArrowheads="1"/>
          </p:cNvPicPr>
          <p:nvPr>
            <p:ph sz="half" idx="1"/>
          </p:nvPr>
        </p:nvPicPr>
        <p:blipFill>
          <a:blip r:embed="rId3" cstate="print"/>
          <a:srcRect/>
          <a:stretch>
            <a:fillRect/>
          </a:stretch>
        </p:blipFill>
        <p:spPr>
          <a:xfrm>
            <a:off x="508001" y="2514600"/>
            <a:ext cx="2768600" cy="2831146"/>
          </a:xfrm>
        </p:spPr>
      </p:pic>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Gift Aid: Grants</a:t>
            </a:r>
            <a:endParaRPr lang="en-US"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sz="2400" dirty="0" smtClean="0"/>
              <a:t>Money that </a:t>
            </a:r>
            <a:r>
              <a:rPr lang="en-US" sz="2400" u="sng" dirty="0" smtClean="0"/>
              <a:t>does not</a:t>
            </a:r>
            <a:r>
              <a:rPr lang="en-US" sz="2400" dirty="0" smtClean="0"/>
              <a:t> have to be paid back</a:t>
            </a:r>
          </a:p>
          <a:p>
            <a:pPr>
              <a:buNone/>
            </a:pPr>
            <a:endParaRPr lang="en-US" sz="2400" dirty="0" smtClean="0"/>
          </a:p>
          <a:p>
            <a:r>
              <a:rPr lang="en-US" sz="2400" dirty="0" smtClean="0"/>
              <a:t>Usually awarded on the basis of financial need</a:t>
            </a:r>
          </a:p>
          <a:p>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13</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Gift Aid: Scholarships</a:t>
            </a:r>
            <a:endParaRPr lang="en-US"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sz="2400" dirty="0" smtClean="0"/>
              <a:t>Money that </a:t>
            </a:r>
            <a:r>
              <a:rPr lang="en-US" sz="2400" u="sng" dirty="0" smtClean="0"/>
              <a:t>does not</a:t>
            </a:r>
            <a:r>
              <a:rPr lang="en-US" sz="2400" dirty="0" smtClean="0"/>
              <a:t> have to be paid back</a:t>
            </a:r>
          </a:p>
          <a:p>
            <a:pPr>
              <a:buNone/>
            </a:pPr>
            <a:endParaRPr lang="en-US" sz="2400" dirty="0" smtClean="0"/>
          </a:p>
          <a:p>
            <a:r>
              <a:rPr lang="en-US" sz="2400" dirty="0" smtClean="0"/>
              <a:t>Awarded on the basis of merit, skill, or unique characteristic</a:t>
            </a:r>
          </a:p>
          <a:p>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14</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Self-Help Aid: Loans</a:t>
            </a:r>
            <a:endParaRPr lang="en-US" dirty="0">
              <a:solidFill>
                <a:schemeClr val="tx1"/>
              </a:solidFill>
            </a:endParaRPr>
          </a:p>
        </p:txBody>
      </p:sp>
      <p:sp>
        <p:nvSpPr>
          <p:cNvPr id="3" name="Content Placeholder 2"/>
          <p:cNvSpPr>
            <a:spLocks noGrp="1"/>
          </p:cNvSpPr>
          <p:nvPr>
            <p:ph idx="1"/>
          </p:nvPr>
        </p:nvSpPr>
        <p:spPr/>
        <p:txBody>
          <a:bodyPr/>
          <a:lstStyle/>
          <a:p>
            <a:endParaRPr lang="en-US" sz="2400" dirty="0" smtClean="0"/>
          </a:p>
          <a:p>
            <a:r>
              <a:rPr lang="en-US" sz="2400" dirty="0" smtClean="0"/>
              <a:t>Money students and parents borrow to help pay college expenses</a:t>
            </a:r>
          </a:p>
          <a:p>
            <a:pPr>
              <a:buNone/>
            </a:pPr>
            <a:endParaRPr lang="en-US" sz="800" dirty="0" smtClean="0"/>
          </a:p>
          <a:p>
            <a:r>
              <a:rPr lang="en-US" sz="2400" u="sng" dirty="0" smtClean="0"/>
              <a:t>Repayment</a:t>
            </a:r>
            <a:r>
              <a:rPr lang="en-US" sz="2400" dirty="0" smtClean="0"/>
              <a:t> usually begins after education is finished </a:t>
            </a:r>
          </a:p>
          <a:p>
            <a:pPr>
              <a:buNone/>
            </a:pPr>
            <a:endParaRPr lang="en-US" sz="800" dirty="0" smtClean="0"/>
          </a:p>
          <a:p>
            <a:r>
              <a:rPr lang="en-US" sz="2400" dirty="0" smtClean="0"/>
              <a:t>View loans as an investment in the future</a:t>
            </a:r>
          </a:p>
          <a:p>
            <a:pPr>
              <a:buNone/>
            </a:pPr>
            <a:endParaRPr lang="en-US" sz="800" dirty="0" smtClean="0"/>
          </a:p>
          <a:p>
            <a:r>
              <a:rPr lang="en-US" sz="2400" b="1" dirty="0" smtClean="0"/>
              <a:t>Only borrow what is needed for educational expenses</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15</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Self-Help Aid: Employment </a:t>
            </a:r>
            <a:br>
              <a:rPr lang="en-US" dirty="0" smtClean="0">
                <a:solidFill>
                  <a:schemeClr val="tx1"/>
                </a:solidFill>
              </a:rPr>
            </a:br>
            <a:r>
              <a:rPr lang="en-US" dirty="0" smtClean="0">
                <a:solidFill>
                  <a:schemeClr val="tx1"/>
                </a:solidFill>
              </a:rPr>
              <a:t>(Work-Study) </a:t>
            </a:r>
            <a:endParaRPr lang="en-US" dirty="0">
              <a:solidFill>
                <a:schemeClr val="tx1"/>
              </a:solidFill>
            </a:endParaRPr>
          </a:p>
        </p:txBody>
      </p:sp>
      <p:sp>
        <p:nvSpPr>
          <p:cNvPr id="3" name="Content Placeholder 2"/>
          <p:cNvSpPr>
            <a:spLocks noGrp="1"/>
          </p:cNvSpPr>
          <p:nvPr>
            <p:ph idx="1"/>
          </p:nvPr>
        </p:nvSpPr>
        <p:spPr/>
        <p:txBody>
          <a:bodyPr/>
          <a:lstStyle/>
          <a:p>
            <a:endParaRPr lang="en-US" sz="3000" dirty="0" smtClean="0"/>
          </a:p>
          <a:p>
            <a:r>
              <a:rPr lang="en-US" sz="2400" dirty="0" smtClean="0"/>
              <a:t>Allows student to </a:t>
            </a:r>
            <a:r>
              <a:rPr lang="en-US" sz="2400" u="sng" dirty="0" smtClean="0"/>
              <a:t>earn</a:t>
            </a:r>
            <a:r>
              <a:rPr lang="en-US" sz="2400" dirty="0" smtClean="0"/>
              <a:t> money to help pay educational costs</a:t>
            </a:r>
          </a:p>
          <a:p>
            <a:pPr>
              <a:buNone/>
            </a:pPr>
            <a:endParaRPr lang="en-US" sz="1600" dirty="0" smtClean="0"/>
          </a:p>
          <a:p>
            <a:pPr lvl="1"/>
            <a:r>
              <a:rPr lang="en-US" sz="2400" dirty="0" smtClean="0"/>
              <a:t>A paycheck; or </a:t>
            </a:r>
          </a:p>
          <a:p>
            <a:pPr lvl="1">
              <a:buNone/>
            </a:pPr>
            <a:endParaRPr lang="en-US" sz="800" dirty="0" smtClean="0"/>
          </a:p>
          <a:p>
            <a:pPr lvl="1"/>
            <a:r>
              <a:rPr lang="en-US" sz="2400" dirty="0" smtClean="0"/>
              <a:t>Nonmonetary compensation, such as room and board</a:t>
            </a:r>
          </a:p>
          <a:p>
            <a:pPr>
              <a:buNone/>
            </a:pPr>
            <a:endParaRPr lang="en-US" sz="2800"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16</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B293162A-9B29-4F0A-983E-D645E0AB12E8}" type="slidenum">
              <a:rPr lang="fr-FR"/>
              <a:pPr>
                <a:defRPr/>
              </a:pPr>
              <a:t>17</a:t>
            </a:fld>
            <a:endParaRPr lang="fr-FR" dirty="0"/>
          </a:p>
        </p:txBody>
      </p:sp>
      <p:sp>
        <p:nvSpPr>
          <p:cNvPr id="38916"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Sources of Financial Aid</a:t>
            </a:r>
          </a:p>
        </p:txBody>
      </p:sp>
      <p:sp>
        <p:nvSpPr>
          <p:cNvPr id="38917" name="Rectangle 3"/>
          <p:cNvSpPr>
            <a:spLocks noGrp="1"/>
          </p:cNvSpPr>
          <p:nvPr>
            <p:ph type="body" sz="half" idx="1"/>
          </p:nvPr>
        </p:nvSpPr>
        <p:spPr>
          <a:xfrm>
            <a:off x="508000" y="2228850"/>
            <a:ext cx="4826000" cy="3829050"/>
          </a:xfrm>
        </p:spPr>
        <p:txBody>
          <a:bodyPr/>
          <a:lstStyle/>
          <a:p>
            <a:pPr marL="388938" indent="-388938" defTabSz="1039813" eaLnBrk="1" hangingPunct="1">
              <a:spcBef>
                <a:spcPct val="100000"/>
              </a:spcBef>
            </a:pPr>
            <a:r>
              <a:rPr lang="en-US" sz="2400" dirty="0" smtClean="0"/>
              <a:t>Federal Government</a:t>
            </a:r>
          </a:p>
          <a:p>
            <a:pPr marL="388938" indent="-388938" defTabSz="1039813" eaLnBrk="1" hangingPunct="1">
              <a:spcBef>
                <a:spcPct val="100000"/>
              </a:spcBef>
            </a:pPr>
            <a:r>
              <a:rPr lang="en-US" sz="2400" dirty="0" smtClean="0"/>
              <a:t>State Programs</a:t>
            </a:r>
          </a:p>
          <a:p>
            <a:pPr marL="388938" indent="-388938" defTabSz="1039813" eaLnBrk="1" hangingPunct="1">
              <a:spcBef>
                <a:spcPct val="100000"/>
              </a:spcBef>
            </a:pPr>
            <a:r>
              <a:rPr lang="en-US" sz="2400" dirty="0" smtClean="0"/>
              <a:t>Institutional funds</a:t>
            </a:r>
          </a:p>
          <a:p>
            <a:pPr marL="388938" indent="-388938" defTabSz="1039813" eaLnBrk="1" hangingPunct="1">
              <a:spcBef>
                <a:spcPct val="100000"/>
              </a:spcBef>
            </a:pPr>
            <a:r>
              <a:rPr lang="en-US" sz="2400" dirty="0" smtClean="0"/>
              <a:t>Outside agencies</a:t>
            </a:r>
          </a:p>
        </p:txBody>
      </p:sp>
      <p:pic>
        <p:nvPicPr>
          <p:cNvPr id="38918" name="Picture 8" descr="signpost"/>
          <p:cNvPicPr>
            <a:picLocks noGrp="1" noChangeAspect="1" noChangeArrowheads="1"/>
          </p:cNvPicPr>
          <p:nvPr>
            <p:ph sz="half" idx="2"/>
          </p:nvPr>
        </p:nvPicPr>
        <p:blipFill>
          <a:blip r:embed="rId3" cstate="print"/>
          <a:srcRect/>
          <a:stretch>
            <a:fillRect/>
          </a:stretch>
        </p:blipFill>
        <p:spPr>
          <a:xfrm>
            <a:off x="5867400" y="1828800"/>
            <a:ext cx="2515115" cy="4419600"/>
          </a:xfrm>
        </p:spPr>
      </p:pic>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C10E78D-3BD4-4293-9EBE-B1DABB12BEF4}" type="slidenum">
              <a:rPr lang="fr-FR"/>
              <a:pPr>
                <a:defRPr/>
              </a:pPr>
              <a:t>18</a:t>
            </a:fld>
            <a:endParaRPr lang="fr-FR" dirty="0"/>
          </a:p>
        </p:txBody>
      </p:sp>
      <p:sp>
        <p:nvSpPr>
          <p:cNvPr id="40964"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Federal Student Aid Programs</a:t>
            </a:r>
          </a:p>
        </p:txBody>
      </p:sp>
      <p:sp>
        <p:nvSpPr>
          <p:cNvPr id="40965" name="Rectangle 3"/>
          <p:cNvSpPr>
            <a:spLocks noGrp="1"/>
          </p:cNvSpPr>
          <p:nvPr>
            <p:ph type="body" idx="1"/>
          </p:nvPr>
        </p:nvSpPr>
        <p:spPr>
          <a:xfrm>
            <a:off x="711200" y="1657350"/>
            <a:ext cx="8121651" cy="4847035"/>
          </a:xfrm>
        </p:spPr>
        <p:txBody>
          <a:bodyPr/>
          <a:lstStyle/>
          <a:p>
            <a:pPr marL="388938" indent="-388938" defTabSz="1039813" eaLnBrk="1" hangingPunct="1">
              <a:lnSpc>
                <a:spcPct val="90000"/>
              </a:lnSpc>
              <a:spcBef>
                <a:spcPct val="60000"/>
              </a:spcBef>
              <a:buNone/>
            </a:pPr>
            <a:endParaRPr lang="en-US" sz="500" dirty="0" smtClean="0"/>
          </a:p>
          <a:p>
            <a:pPr marL="388938" indent="-388938" defTabSz="1039813" eaLnBrk="1" hangingPunct="1">
              <a:lnSpc>
                <a:spcPct val="90000"/>
              </a:lnSpc>
              <a:spcBef>
                <a:spcPct val="60000"/>
              </a:spcBef>
            </a:pPr>
            <a:r>
              <a:rPr lang="en-US" sz="2300" dirty="0" smtClean="0"/>
              <a:t>Federal Pell Grant</a:t>
            </a:r>
          </a:p>
          <a:p>
            <a:pPr marL="388938" indent="-388938" defTabSz="1039813" eaLnBrk="1" hangingPunct="1">
              <a:lnSpc>
                <a:spcPct val="90000"/>
              </a:lnSpc>
              <a:spcBef>
                <a:spcPct val="60000"/>
              </a:spcBef>
            </a:pPr>
            <a:r>
              <a:rPr lang="en-US" sz="2300" dirty="0" smtClean="0"/>
              <a:t>Federal Supplemental Educational Opportunity Grant (FSEOG)</a:t>
            </a:r>
          </a:p>
          <a:p>
            <a:pPr marL="388938" indent="-388938" defTabSz="1039813" eaLnBrk="1" hangingPunct="1">
              <a:lnSpc>
                <a:spcPct val="90000"/>
              </a:lnSpc>
              <a:spcBef>
                <a:spcPct val="60000"/>
              </a:spcBef>
            </a:pPr>
            <a:r>
              <a:rPr lang="en-US" sz="2300" dirty="0" smtClean="0"/>
              <a:t>Federal Work-Study (FWS)</a:t>
            </a:r>
          </a:p>
          <a:p>
            <a:pPr marL="388938" indent="-388938" defTabSz="1039813" eaLnBrk="1" hangingPunct="1">
              <a:lnSpc>
                <a:spcPct val="90000"/>
              </a:lnSpc>
              <a:spcBef>
                <a:spcPct val="60000"/>
              </a:spcBef>
            </a:pPr>
            <a:r>
              <a:rPr lang="en-US" sz="2300" dirty="0" smtClean="0"/>
              <a:t>Federal Direct Loans (Subsidized, Unsubsidized &amp; Plus)</a:t>
            </a:r>
          </a:p>
          <a:p>
            <a:pPr marL="388938" indent="-388938" defTabSz="1039813" eaLnBrk="1" hangingPunct="1">
              <a:lnSpc>
                <a:spcPct val="90000"/>
              </a:lnSpc>
              <a:spcBef>
                <a:spcPct val="60000"/>
              </a:spcBef>
            </a:pPr>
            <a:r>
              <a:rPr lang="en-US" sz="2300" dirty="0" smtClean="0"/>
              <a:t>Federal Perkins Loan</a:t>
            </a:r>
          </a:p>
          <a:p>
            <a:pPr marL="388938" indent="-388938" defTabSz="1039813" eaLnBrk="1" hangingPunct="1">
              <a:lnSpc>
                <a:spcPct val="90000"/>
              </a:lnSpc>
              <a:spcBef>
                <a:spcPct val="60000"/>
              </a:spcBef>
            </a:pPr>
            <a:r>
              <a:rPr lang="en-US" sz="2300" dirty="0" smtClean="0"/>
              <a:t>Teacher Education Assistance for College and Higher Education (TEACH) Grant</a:t>
            </a:r>
            <a:endParaRPr lang="en-US" sz="2300" strike="sngStrike" dirty="0" smtClean="0"/>
          </a:p>
          <a:p>
            <a:pPr marL="388938" indent="-388938" defTabSz="1039813" eaLnBrk="1" hangingPunct="1">
              <a:lnSpc>
                <a:spcPct val="90000"/>
              </a:lnSpc>
              <a:spcBef>
                <a:spcPct val="60000"/>
              </a:spcBef>
            </a:pPr>
            <a:r>
              <a:rPr lang="en-US" sz="2300" dirty="0" smtClean="0"/>
              <a:t>Iraq and Afghanistan Service Grant (IASG)</a:t>
            </a:r>
          </a:p>
          <a:p>
            <a:pPr marL="388938" indent="-388938" defTabSz="1039813" eaLnBrk="1" hangingPunct="1">
              <a:lnSpc>
                <a:spcPct val="90000"/>
              </a:lnSpc>
              <a:spcBef>
                <a:spcPct val="60000"/>
              </a:spcBef>
              <a:buNone/>
            </a:pPr>
            <a:endParaRPr lang="en-US" sz="800" dirty="0" smtClean="0"/>
          </a:p>
          <a:p>
            <a:pPr marL="388938" indent="-388938" algn="ctr" defTabSz="1039813" eaLnBrk="1" hangingPunct="1">
              <a:lnSpc>
                <a:spcPct val="90000"/>
              </a:lnSpc>
              <a:spcBef>
                <a:spcPct val="60000"/>
              </a:spcBef>
              <a:buNone/>
            </a:pPr>
            <a:r>
              <a:rPr lang="en-US" sz="2400" dirty="0" smtClean="0"/>
              <a:t>Visit studentaid.gov for additional information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86486B05-2182-4DC6-AF35-793C4454F557}" type="slidenum">
              <a:rPr lang="fr-FR"/>
              <a:pPr>
                <a:defRPr/>
              </a:pPr>
              <a:t>19</a:t>
            </a:fld>
            <a:endParaRPr lang="fr-FR" dirty="0"/>
          </a:p>
        </p:txBody>
      </p:sp>
      <p:sp>
        <p:nvSpPr>
          <p:cNvPr id="45061"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Details about Federal Loans</a:t>
            </a:r>
            <a:endParaRPr lang="en-US" strike="sngStrike" dirty="0" smtClean="0">
              <a:solidFill>
                <a:schemeClr val="tx1"/>
              </a:solidFill>
            </a:endParaRPr>
          </a:p>
        </p:txBody>
      </p:sp>
      <p:sp>
        <p:nvSpPr>
          <p:cNvPr id="45062" name="Rectangle 3"/>
          <p:cNvSpPr>
            <a:spLocks noGrp="1"/>
          </p:cNvSpPr>
          <p:nvPr>
            <p:ph type="body" sz="half" idx="1"/>
          </p:nvPr>
        </p:nvSpPr>
        <p:spPr>
          <a:xfrm>
            <a:off x="304800" y="1600200"/>
            <a:ext cx="8178800" cy="4171950"/>
          </a:xfrm>
        </p:spPr>
        <p:txBody>
          <a:bodyPr/>
          <a:lstStyle/>
          <a:p>
            <a:pPr marL="388938" indent="-388938" defTabSz="1039813" eaLnBrk="1" hangingPunct="1">
              <a:buNone/>
            </a:pPr>
            <a:r>
              <a:rPr lang="en-US" sz="2400" dirty="0" smtClean="0"/>
              <a:t>Interest rate is set each year for the life of </a:t>
            </a:r>
            <a:r>
              <a:rPr lang="en-US" sz="2400" u="sng" dirty="0" smtClean="0"/>
              <a:t>that</a:t>
            </a:r>
            <a:r>
              <a:rPr lang="en-US" sz="2400" dirty="0" smtClean="0"/>
              <a:t> loan.</a:t>
            </a:r>
          </a:p>
          <a:p>
            <a:pPr marL="388938" indent="-388938" defTabSz="1039813" eaLnBrk="1" hangingPunct="1">
              <a:buNone/>
            </a:pPr>
            <a:r>
              <a:rPr lang="en-US" sz="2400" dirty="0" smtClean="0"/>
              <a:t>Interest rate for loans made in 2013-14 academic year:</a:t>
            </a:r>
          </a:p>
          <a:p>
            <a:pPr marL="388938" indent="-388938" defTabSz="1039813" eaLnBrk="1" hangingPunct="1">
              <a:buNone/>
            </a:pPr>
            <a:endParaRPr lang="en-US" sz="500" dirty="0" smtClean="0"/>
          </a:p>
          <a:p>
            <a:pPr marL="388938" indent="-388938" defTabSz="1039813" eaLnBrk="1" hangingPunct="1"/>
            <a:r>
              <a:rPr lang="en-US" sz="2400" dirty="0" smtClean="0"/>
              <a:t>Federal Direct Subsidized and Unsubsidized Stafford Loans</a:t>
            </a:r>
          </a:p>
          <a:p>
            <a:pPr marL="788988" lvl="1" indent="-388938" defTabSz="1039813" eaLnBrk="1" hangingPunct="1"/>
            <a:r>
              <a:rPr lang="en-US" sz="2400" dirty="0" smtClean="0"/>
              <a:t>3.86% (undergraduate ) </a:t>
            </a:r>
          </a:p>
          <a:p>
            <a:pPr marL="788988" lvl="1" indent="-388938" defTabSz="1039813" eaLnBrk="1" hangingPunct="1"/>
            <a:r>
              <a:rPr lang="en-US" sz="2400" dirty="0" smtClean="0"/>
              <a:t>5.41% (graduate)</a:t>
            </a:r>
          </a:p>
          <a:p>
            <a:pPr marL="788988" lvl="1" indent="-388938" defTabSz="1039813" eaLnBrk="1" hangingPunct="1">
              <a:buNone/>
            </a:pPr>
            <a:endParaRPr lang="en-US" sz="800" dirty="0" smtClean="0"/>
          </a:p>
          <a:p>
            <a:pPr marL="388938" indent="-388938" defTabSz="1039813" eaLnBrk="1" hangingPunct="1"/>
            <a:r>
              <a:rPr lang="en-US" sz="2400" dirty="0" smtClean="0"/>
              <a:t>Federal  Direct PLUS Loan – 6.41%</a:t>
            </a:r>
          </a:p>
          <a:p>
            <a:pPr marL="788988" lvl="1" indent="-388938" defTabSz="1039813" eaLnBrk="1" hangingPunct="1"/>
            <a:r>
              <a:rPr lang="en-US" sz="2400" dirty="0" smtClean="0"/>
              <a:t>Legal parents of dependent students</a:t>
            </a:r>
          </a:p>
          <a:p>
            <a:pPr marL="788988" lvl="1" indent="-388938" defTabSz="1039813" eaLnBrk="1" hangingPunct="1"/>
            <a:r>
              <a:rPr lang="en-US" sz="2400" dirty="0" smtClean="0"/>
              <a:t>Graduate/professional students</a:t>
            </a:r>
          </a:p>
          <a:p>
            <a:pPr marL="788988" lvl="1" indent="-388938" defTabSz="1039813" eaLnBrk="1" hangingPunct="1">
              <a:buNone/>
            </a:pPr>
            <a:endParaRPr lang="en-US" sz="800" dirty="0" smtClean="0"/>
          </a:p>
          <a:p>
            <a:pPr marL="388938" indent="-388938" defTabSz="1039813" eaLnBrk="1" hangingPunct="1"/>
            <a:r>
              <a:rPr lang="en-US" sz="2400" dirty="0" smtClean="0"/>
              <a:t>Federal Perkins Loan—5%</a:t>
            </a:r>
          </a:p>
          <a:p>
            <a:pPr marL="388938" indent="-388938" defTabSz="1039813" eaLnBrk="1" hangingPunct="1">
              <a:buNone/>
            </a:pPr>
            <a:endParaRPr lang="en-US" sz="800" dirty="0" smtClean="0"/>
          </a:p>
          <a:p>
            <a:pPr marL="388938" indent="-388938" defTabSz="1039813" eaLnBrk="1" hangingPunct="1">
              <a:buNone/>
            </a:pPr>
            <a:r>
              <a:rPr lang="en-US" sz="2000" dirty="0" smtClean="0"/>
              <a:t>           Note: Rates for 2014-15 will be released in July 2014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9CC2C58-526B-4004-9BDD-A9ED22450975}" type="slidenum">
              <a:rPr lang="fr-FR"/>
              <a:pPr>
                <a:defRPr/>
              </a:pPr>
              <a:t>2</a:t>
            </a:fld>
            <a:endParaRPr lang="fr-FR" dirty="0"/>
          </a:p>
        </p:txBody>
      </p:sp>
      <p:sp>
        <p:nvSpPr>
          <p:cNvPr id="4100" name="Rectangle 2"/>
          <p:cNvSpPr>
            <a:spLocks noGrp="1"/>
          </p:cNvSpPr>
          <p:nvPr>
            <p:ph type="title"/>
          </p:nvPr>
        </p:nvSpPr>
        <p:spPr>
          <a:xfrm>
            <a:off x="0" y="0"/>
            <a:ext cx="9144000" cy="1543050"/>
          </a:xfrm>
        </p:spPr>
        <p:txBody>
          <a:bodyPr/>
          <a:lstStyle/>
          <a:p>
            <a:pPr defTabSz="1039813" eaLnBrk="1" hangingPunct="1"/>
            <a:r>
              <a:rPr lang="en-US" dirty="0" smtClean="0">
                <a:solidFill>
                  <a:schemeClr val="tx1"/>
                </a:solidFill>
              </a:rPr>
              <a:t>Topics We will Discuss</a:t>
            </a:r>
          </a:p>
        </p:txBody>
      </p:sp>
      <p:sp>
        <p:nvSpPr>
          <p:cNvPr id="4101" name="Rectangle 3"/>
          <p:cNvSpPr>
            <a:spLocks noGrp="1"/>
          </p:cNvSpPr>
          <p:nvPr>
            <p:ph type="body" idx="1"/>
          </p:nvPr>
        </p:nvSpPr>
        <p:spPr>
          <a:xfrm>
            <a:off x="1016000" y="1752600"/>
            <a:ext cx="7173384" cy="3986213"/>
          </a:xfrm>
        </p:spPr>
        <p:txBody>
          <a:bodyPr/>
          <a:lstStyle/>
          <a:p>
            <a:pPr marL="388938" indent="-388938" defTabSz="1039813" eaLnBrk="1" hangingPunct="1">
              <a:spcBef>
                <a:spcPct val="75000"/>
              </a:spcBef>
            </a:pPr>
            <a:r>
              <a:rPr lang="en-US" sz="2000" dirty="0" smtClean="0"/>
              <a:t>What is financial aid?</a:t>
            </a:r>
          </a:p>
          <a:p>
            <a:pPr marL="388938" indent="-388938" defTabSz="1039813" eaLnBrk="1" hangingPunct="1">
              <a:spcBef>
                <a:spcPct val="75000"/>
              </a:spcBef>
            </a:pPr>
            <a:r>
              <a:rPr lang="en-US" sz="2000" dirty="0" smtClean="0"/>
              <a:t>Cost of attendance (COA)</a:t>
            </a:r>
          </a:p>
          <a:p>
            <a:pPr marL="388938" indent="-388938" defTabSz="1039813" eaLnBrk="1" hangingPunct="1">
              <a:spcBef>
                <a:spcPct val="75000"/>
              </a:spcBef>
            </a:pPr>
            <a:r>
              <a:rPr lang="en-US" sz="2000" dirty="0" smtClean="0"/>
              <a:t>Expected family contribution (EFC)</a:t>
            </a:r>
          </a:p>
          <a:p>
            <a:pPr marL="388938" indent="-388938" defTabSz="1039813" eaLnBrk="1" hangingPunct="1">
              <a:spcBef>
                <a:spcPct val="75000"/>
              </a:spcBef>
            </a:pPr>
            <a:r>
              <a:rPr lang="en-US" sz="2000" dirty="0" smtClean="0"/>
              <a:t>Financial need</a:t>
            </a:r>
          </a:p>
          <a:p>
            <a:pPr marL="388938" indent="-388938" defTabSz="1039813" eaLnBrk="1" hangingPunct="1">
              <a:spcBef>
                <a:spcPct val="75000"/>
              </a:spcBef>
            </a:pPr>
            <a:r>
              <a:rPr lang="en-US" sz="2000" dirty="0" smtClean="0"/>
              <a:t>Categories, types, and sources of financial aid</a:t>
            </a:r>
          </a:p>
          <a:p>
            <a:pPr marL="388938" indent="-388938" defTabSz="1039813" eaLnBrk="1" hangingPunct="1">
              <a:spcBef>
                <a:spcPct val="75000"/>
              </a:spcBef>
            </a:pPr>
            <a:r>
              <a:rPr lang="en-US" sz="2000" dirty="0" smtClean="0"/>
              <a:t>Free Application for Federal Student Aid (FAFSA)</a:t>
            </a:r>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B7DF94E-A052-4A64-A9E8-1EA38132505D}" type="slidenum">
              <a:rPr lang="fr-FR"/>
              <a:pPr>
                <a:defRPr/>
              </a:pPr>
              <a:t>20</a:t>
            </a:fld>
            <a:endParaRPr lang="fr-FR" dirty="0"/>
          </a:p>
        </p:txBody>
      </p:sp>
      <p:sp>
        <p:nvSpPr>
          <p:cNvPr id="41988" name="Rectangle 2"/>
          <p:cNvSpPr>
            <a:spLocks noGrp="1"/>
          </p:cNvSpPr>
          <p:nvPr>
            <p:ph type="title"/>
          </p:nvPr>
        </p:nvSpPr>
        <p:spPr>
          <a:xfrm>
            <a:off x="0" y="0"/>
            <a:ext cx="9144000" cy="1600200"/>
          </a:xfrm>
        </p:spPr>
        <p:txBody>
          <a:bodyPr/>
          <a:lstStyle/>
          <a:p>
            <a:pPr defTabSz="1039813" eaLnBrk="1" hangingPunct="1"/>
            <a:r>
              <a:rPr lang="en-US" sz="4000" dirty="0" smtClean="0">
                <a:solidFill>
                  <a:schemeClr val="tx1"/>
                </a:solidFill>
              </a:rPr>
              <a:t>North Carolina Aid Programs </a:t>
            </a:r>
            <a:br>
              <a:rPr lang="en-US" sz="4000" dirty="0" smtClean="0">
                <a:solidFill>
                  <a:schemeClr val="tx1"/>
                </a:solidFill>
              </a:rPr>
            </a:br>
            <a:r>
              <a:rPr lang="en-US" sz="3600" dirty="0" smtClean="0">
                <a:solidFill>
                  <a:schemeClr val="tx1"/>
                </a:solidFill>
              </a:rPr>
              <a:t>(partial listing)</a:t>
            </a:r>
          </a:p>
        </p:txBody>
      </p:sp>
      <p:sp>
        <p:nvSpPr>
          <p:cNvPr id="41989" name="Rectangle 3"/>
          <p:cNvSpPr>
            <a:spLocks noGrp="1"/>
          </p:cNvSpPr>
          <p:nvPr>
            <p:ph type="body" idx="1"/>
          </p:nvPr>
        </p:nvSpPr>
        <p:spPr>
          <a:xfrm>
            <a:off x="406400" y="1657351"/>
            <a:ext cx="8119533" cy="4869656"/>
          </a:xfrm>
        </p:spPr>
        <p:txBody>
          <a:bodyPr/>
          <a:lstStyle/>
          <a:p>
            <a:pPr marL="388938" indent="-388938" defTabSz="1039813" eaLnBrk="1" hangingPunct="1">
              <a:lnSpc>
                <a:spcPct val="150000"/>
              </a:lnSpc>
              <a:spcBef>
                <a:spcPts val="1200"/>
              </a:spcBef>
            </a:pPr>
            <a:r>
              <a:rPr lang="en-US" sz="2400" dirty="0" smtClean="0"/>
              <a:t>NC Community College Grant</a:t>
            </a:r>
          </a:p>
          <a:p>
            <a:pPr marL="388938" indent="-388938" defTabSz="1039813" eaLnBrk="1" hangingPunct="1">
              <a:lnSpc>
                <a:spcPct val="150000"/>
              </a:lnSpc>
              <a:spcBef>
                <a:spcPts val="1200"/>
              </a:spcBef>
            </a:pPr>
            <a:r>
              <a:rPr lang="en-US" sz="2400" dirty="0" smtClean="0"/>
              <a:t>UNC Need-Based Grant</a:t>
            </a:r>
          </a:p>
          <a:p>
            <a:pPr marL="388938" indent="-388938" defTabSz="1039813" eaLnBrk="1" hangingPunct="1">
              <a:lnSpc>
                <a:spcPct val="150000"/>
              </a:lnSpc>
              <a:spcBef>
                <a:spcPts val="1200"/>
              </a:spcBef>
            </a:pPr>
            <a:r>
              <a:rPr lang="en-US" sz="2400" dirty="0" smtClean="0"/>
              <a:t>NC Education Lottery Scholarship</a:t>
            </a:r>
          </a:p>
          <a:p>
            <a:pPr marL="388938" indent="-388938" defTabSz="1039813" eaLnBrk="1" hangingPunct="1">
              <a:lnSpc>
                <a:spcPct val="150000"/>
              </a:lnSpc>
              <a:spcBef>
                <a:spcPts val="1200"/>
              </a:spcBef>
            </a:pPr>
            <a:r>
              <a:rPr lang="en-US" sz="2400" dirty="0" smtClean="0"/>
              <a:t>NC Need-Based Scholarship</a:t>
            </a:r>
          </a:p>
          <a:p>
            <a:pPr marL="388938" indent="-388938" defTabSz="1039813" eaLnBrk="1" hangingPunct="1">
              <a:lnSpc>
                <a:spcPct val="150000"/>
              </a:lnSpc>
              <a:spcBef>
                <a:spcPts val="1200"/>
              </a:spcBef>
            </a:pPr>
            <a:r>
              <a:rPr lang="en-US" sz="2400" dirty="0" smtClean="0"/>
              <a:t>Forgivable Education Loans for Service (NC FELS)</a:t>
            </a:r>
          </a:p>
          <a:p>
            <a:pPr marL="388938" indent="-388938" algn="ctr" defTabSz="1039813" eaLnBrk="1" hangingPunct="1">
              <a:lnSpc>
                <a:spcPct val="150000"/>
              </a:lnSpc>
              <a:spcBef>
                <a:spcPts val="1200"/>
              </a:spcBef>
              <a:buNone/>
            </a:pPr>
            <a:r>
              <a:rPr lang="en-US" sz="2400" dirty="0" smtClean="0"/>
              <a:t>Visit CFNC.org for additional information</a:t>
            </a:r>
          </a:p>
          <a:p>
            <a:pPr marL="388938" indent="-388938" defTabSz="1039813" eaLnBrk="1" hangingPunct="1">
              <a:lnSpc>
                <a:spcPct val="150000"/>
              </a:lnSpc>
              <a:spcBef>
                <a:spcPts val="1200"/>
              </a:spcBef>
              <a:buNone/>
            </a:pPr>
            <a:endParaRPr lang="en-US" sz="2800" dirty="0" smtClean="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304800"/>
            <a:ext cx="9144000" cy="1352550"/>
          </a:xfrm>
        </p:spPr>
        <p:txBody>
          <a:bodyPr/>
          <a:lstStyle/>
          <a:p>
            <a:r>
              <a:rPr lang="en-US" dirty="0" smtClean="0">
                <a:solidFill>
                  <a:schemeClr val="tx1"/>
                </a:solidFill>
              </a:rPr>
              <a:t>NC Reach Program  </a:t>
            </a:r>
            <a:br>
              <a:rPr lang="en-US" dirty="0" smtClean="0">
                <a:solidFill>
                  <a:schemeClr val="tx1"/>
                </a:solidFill>
              </a:rPr>
            </a:br>
            <a:endParaRPr lang="en-US" sz="3600" dirty="0" smtClean="0">
              <a:solidFill>
                <a:schemeClr val="tx1"/>
              </a:solidFill>
            </a:endParaRPr>
          </a:p>
        </p:txBody>
      </p:sp>
      <p:sp>
        <p:nvSpPr>
          <p:cNvPr id="43011" name="Content Placeholder 2"/>
          <p:cNvSpPr>
            <a:spLocks noGrp="1"/>
          </p:cNvSpPr>
          <p:nvPr>
            <p:ph idx="1"/>
          </p:nvPr>
        </p:nvSpPr>
        <p:spPr>
          <a:xfrm>
            <a:off x="304800" y="1657350"/>
            <a:ext cx="8839200" cy="4743450"/>
          </a:xfrm>
        </p:spPr>
        <p:txBody>
          <a:bodyPr/>
          <a:lstStyle/>
          <a:p>
            <a:pPr>
              <a:defRPr/>
            </a:pPr>
            <a:r>
              <a:rPr lang="en-US" sz="2400" dirty="0" smtClean="0"/>
              <a:t>Funding for former foster youth who:</a:t>
            </a:r>
          </a:p>
          <a:p>
            <a:pPr>
              <a:buNone/>
              <a:defRPr/>
            </a:pPr>
            <a:endParaRPr lang="en-US" sz="800" dirty="0" smtClean="0"/>
          </a:p>
          <a:p>
            <a:pPr marL="571500" lvl="1" indent="-228600">
              <a:spcBef>
                <a:spcPts val="0"/>
              </a:spcBef>
              <a:defRPr/>
            </a:pPr>
            <a:r>
              <a:rPr lang="en-US" sz="2000" dirty="0" smtClean="0"/>
              <a:t> Age(d)  out of NC public foster care at age 18</a:t>
            </a:r>
          </a:p>
          <a:p>
            <a:pPr marL="628650" lvl="1">
              <a:spcBef>
                <a:spcPts val="0"/>
              </a:spcBef>
              <a:defRPr/>
            </a:pPr>
            <a:r>
              <a:rPr lang="en-US" sz="2000" dirty="0" smtClean="0"/>
              <a:t>Were adopted from foster care after age 12</a:t>
            </a:r>
          </a:p>
          <a:p>
            <a:pPr lvl="1">
              <a:defRPr/>
            </a:pPr>
            <a:endParaRPr lang="en-US" sz="1000" dirty="0" smtClean="0"/>
          </a:p>
          <a:p>
            <a:pPr>
              <a:defRPr/>
            </a:pPr>
            <a:r>
              <a:rPr lang="en-US" sz="2400" dirty="0" smtClean="0"/>
              <a:t>Eligibility requirements</a:t>
            </a:r>
          </a:p>
          <a:p>
            <a:pPr>
              <a:buNone/>
              <a:defRPr/>
            </a:pPr>
            <a:endParaRPr lang="en-US" sz="800" dirty="0" smtClean="0"/>
          </a:p>
          <a:p>
            <a:pPr marL="571500" lvl="1" indent="-228600">
              <a:spcBef>
                <a:spcPts val="0"/>
              </a:spcBef>
              <a:defRPr/>
            </a:pPr>
            <a:r>
              <a:rPr lang="en-US" sz="2000" dirty="0" smtClean="0"/>
              <a:t>Age 18 – 25 and meet above criteria</a:t>
            </a:r>
          </a:p>
          <a:p>
            <a:pPr marL="571500" lvl="1" indent="-228600">
              <a:spcBef>
                <a:spcPts val="0"/>
              </a:spcBef>
              <a:defRPr/>
            </a:pPr>
            <a:r>
              <a:rPr lang="en-US" sz="2000" dirty="0" smtClean="0"/>
              <a:t>NC Community College or one of UNC System’s 16 campuses</a:t>
            </a:r>
          </a:p>
          <a:p>
            <a:pPr marL="571500" lvl="1" indent="-228600">
              <a:spcBef>
                <a:spcPts val="0"/>
              </a:spcBef>
              <a:defRPr/>
            </a:pPr>
            <a:r>
              <a:rPr lang="en-US" sz="2000" dirty="0" smtClean="0"/>
              <a:t>Enroll on half-time basis or more </a:t>
            </a:r>
          </a:p>
          <a:p>
            <a:pPr marL="571500" lvl="1" indent="-228600">
              <a:spcBef>
                <a:spcPts val="0"/>
              </a:spcBef>
              <a:defRPr/>
            </a:pPr>
            <a:r>
              <a:rPr lang="en-US" sz="2000" dirty="0" smtClean="0"/>
              <a:t>Seek undergraduate degree/certificate /diploma</a:t>
            </a:r>
          </a:p>
          <a:p>
            <a:pPr lvl="1">
              <a:defRPr/>
            </a:pPr>
            <a:endParaRPr lang="en-US" sz="1000" dirty="0" smtClean="0"/>
          </a:p>
          <a:p>
            <a:pPr>
              <a:defRPr/>
            </a:pPr>
            <a:r>
              <a:rPr lang="en-US" sz="2400" dirty="0" smtClean="0"/>
              <a:t>Program is designed to be combined with other aid and cover the full cost of attendance</a:t>
            </a:r>
          </a:p>
          <a:p>
            <a:pPr algn="ctr">
              <a:buNone/>
              <a:defRPr/>
            </a:pPr>
            <a:r>
              <a:rPr lang="en-US" sz="2400" dirty="0" smtClean="0"/>
              <a:t>Visit ncreach.org for additional information and to apply</a:t>
            </a:r>
          </a:p>
        </p:txBody>
      </p:sp>
      <p:sp>
        <p:nvSpPr>
          <p:cNvPr id="5" name="Slide Number Placeholder 4"/>
          <p:cNvSpPr>
            <a:spLocks noGrp="1"/>
          </p:cNvSpPr>
          <p:nvPr>
            <p:ph type="sldNum" sz="quarter" idx="12"/>
          </p:nvPr>
        </p:nvSpPr>
        <p:spPr/>
        <p:txBody>
          <a:bodyPr/>
          <a:lstStyle/>
          <a:p>
            <a:pPr>
              <a:defRPr/>
            </a:pPr>
            <a:fld id="{DA82D3B9-78E7-4AFC-B5E9-06B66E67D294}" type="slidenum">
              <a:rPr lang="fr-FR" smtClean="0"/>
              <a:pPr>
                <a:defRPr/>
              </a:pPr>
              <a:t>21</a:t>
            </a:fld>
            <a:endParaRPr lang="fr-FR" dirty="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CF7FDFD7-8061-4D15-BD44-9EAA7EF671D0}" type="slidenum">
              <a:rPr lang="fr-FR"/>
              <a:pPr>
                <a:defRPr/>
              </a:pPr>
              <a:t>22</a:t>
            </a:fld>
            <a:endParaRPr lang="fr-FR" dirty="0"/>
          </a:p>
        </p:txBody>
      </p:sp>
      <p:sp>
        <p:nvSpPr>
          <p:cNvPr id="44036"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Institutional and Outside Aid</a:t>
            </a:r>
          </a:p>
        </p:txBody>
      </p:sp>
      <p:sp>
        <p:nvSpPr>
          <p:cNvPr id="62467" name="Rectangle 3"/>
          <p:cNvSpPr>
            <a:spLocks noGrp="1"/>
          </p:cNvSpPr>
          <p:nvPr>
            <p:ph type="body" sz="half" idx="1"/>
          </p:nvPr>
        </p:nvSpPr>
        <p:spPr>
          <a:xfrm>
            <a:off x="203200" y="1828800"/>
            <a:ext cx="4165600" cy="4639866"/>
          </a:xfrm>
        </p:spPr>
        <p:txBody>
          <a:bodyPr/>
          <a:lstStyle/>
          <a:p>
            <a:pPr marL="0" indent="0" defTabSz="1039813" eaLnBrk="1" hangingPunct="1">
              <a:buFont typeface="Arial" charset="0"/>
              <a:buNone/>
              <a:defRPr/>
            </a:pPr>
            <a:r>
              <a:rPr lang="en-US" u="sng" dirty="0" smtClean="0">
                <a:effectLst>
                  <a:outerShdw blurRad="38100" dist="38100" dir="2700000" algn="tl">
                    <a:srgbClr val="C0C0C0"/>
                  </a:outerShdw>
                </a:effectLst>
              </a:rPr>
              <a:t>Institutional Aid</a:t>
            </a:r>
          </a:p>
          <a:p>
            <a:pPr marL="0" indent="0" defTabSz="1039813" eaLnBrk="1" hangingPunct="1">
              <a:buFont typeface="Arial" charset="0"/>
              <a:buNone/>
              <a:defRPr/>
            </a:pPr>
            <a:r>
              <a:rPr lang="en-US" sz="2400" dirty="0" smtClean="0"/>
              <a:t>Grants &amp; Scholarships</a:t>
            </a:r>
          </a:p>
          <a:p>
            <a:pPr marL="0" indent="0" defTabSz="1039813" eaLnBrk="1" hangingPunct="1">
              <a:buFont typeface="Arial" charset="0"/>
              <a:buNone/>
              <a:defRPr/>
            </a:pPr>
            <a:r>
              <a:rPr lang="en-US" sz="2400" dirty="0" smtClean="0"/>
              <a:t>Loan Programs</a:t>
            </a:r>
          </a:p>
          <a:p>
            <a:pPr marL="0" indent="0" defTabSz="1039813" eaLnBrk="1" hangingPunct="1">
              <a:buFont typeface="Arial" charset="0"/>
              <a:buNone/>
              <a:defRPr/>
            </a:pPr>
            <a:r>
              <a:rPr lang="en-US" sz="2400" dirty="0" smtClean="0"/>
              <a:t>Student Employment</a:t>
            </a:r>
          </a:p>
        </p:txBody>
      </p:sp>
      <p:sp>
        <p:nvSpPr>
          <p:cNvPr id="62468" name="Rectangle 4"/>
          <p:cNvSpPr>
            <a:spLocks noGrp="1"/>
          </p:cNvSpPr>
          <p:nvPr>
            <p:ph type="body" sz="half" idx="2"/>
          </p:nvPr>
        </p:nvSpPr>
        <p:spPr>
          <a:xfrm>
            <a:off x="4368801" y="1828800"/>
            <a:ext cx="5058833" cy="4639866"/>
          </a:xfrm>
        </p:spPr>
        <p:txBody>
          <a:bodyPr/>
          <a:lstStyle/>
          <a:p>
            <a:pPr marL="0" indent="0" defTabSz="1039813" eaLnBrk="1" hangingPunct="1">
              <a:buFont typeface="Arial" charset="0"/>
              <a:buNone/>
              <a:tabLst>
                <a:tab pos="0" algn="l"/>
              </a:tabLst>
              <a:defRPr/>
            </a:pPr>
            <a:r>
              <a:rPr lang="en-US" u="sng" dirty="0" smtClean="0">
                <a:effectLst>
                  <a:outerShdw blurRad="38100" dist="38100" dir="2700000" algn="tl">
                    <a:srgbClr val="C0C0C0"/>
                  </a:outerShdw>
                </a:effectLst>
              </a:rPr>
              <a:t>Outside Agencies*</a:t>
            </a:r>
          </a:p>
          <a:p>
            <a:pPr marL="0" indent="0" defTabSz="1039813" eaLnBrk="1" hangingPunct="1">
              <a:buFont typeface="Arial" charset="0"/>
              <a:buNone/>
              <a:tabLst>
                <a:tab pos="0" algn="l"/>
              </a:tabLst>
              <a:defRPr/>
            </a:pPr>
            <a:r>
              <a:rPr lang="en-US" sz="2400" dirty="0" smtClean="0"/>
              <a:t>Local organizations</a:t>
            </a:r>
          </a:p>
          <a:p>
            <a:pPr marL="0" indent="0" defTabSz="1039813" eaLnBrk="1" hangingPunct="1">
              <a:buFont typeface="Arial" charset="0"/>
              <a:buNone/>
              <a:tabLst>
                <a:tab pos="0" algn="l"/>
              </a:tabLst>
              <a:defRPr/>
            </a:pPr>
            <a:r>
              <a:rPr lang="en-US" sz="2400" dirty="0" smtClean="0"/>
              <a:t>Churches</a:t>
            </a:r>
          </a:p>
          <a:p>
            <a:pPr marL="0" indent="0" defTabSz="1039813" eaLnBrk="1" hangingPunct="1">
              <a:buFont typeface="Arial" charset="0"/>
              <a:buNone/>
              <a:tabLst>
                <a:tab pos="0" algn="l"/>
              </a:tabLst>
              <a:defRPr/>
            </a:pPr>
            <a:r>
              <a:rPr lang="en-US" sz="2400" dirty="0" smtClean="0"/>
              <a:t>Civic Groups</a:t>
            </a:r>
          </a:p>
          <a:p>
            <a:pPr marL="0" indent="0" defTabSz="1039813" eaLnBrk="1" hangingPunct="1">
              <a:buFont typeface="Arial" charset="0"/>
              <a:buNone/>
              <a:tabLst>
                <a:tab pos="0" algn="l"/>
              </a:tabLst>
              <a:defRPr/>
            </a:pPr>
            <a:r>
              <a:rPr lang="en-US" sz="2400" dirty="0" smtClean="0"/>
              <a:t>Parents’ employers</a:t>
            </a:r>
          </a:p>
          <a:p>
            <a:pPr marL="0" indent="0" defTabSz="1039813" eaLnBrk="1" hangingPunct="1">
              <a:buFont typeface="Arial" charset="0"/>
              <a:buNone/>
              <a:tabLst>
                <a:tab pos="0" algn="l"/>
              </a:tabLst>
              <a:defRPr/>
            </a:pPr>
            <a:r>
              <a:rPr lang="en-US" sz="2400" dirty="0" smtClean="0"/>
              <a:t>Veterans Administration</a:t>
            </a:r>
          </a:p>
          <a:p>
            <a:pPr marL="0" indent="0" defTabSz="1039813" eaLnBrk="1" hangingPunct="1">
              <a:buFont typeface="Arial" charset="0"/>
              <a:buNone/>
              <a:tabLst>
                <a:tab pos="0" algn="l"/>
              </a:tabLst>
              <a:defRPr/>
            </a:pPr>
            <a:endParaRPr lang="en-US" sz="1200" dirty="0" smtClean="0">
              <a:solidFill>
                <a:schemeClr val="accent2">
                  <a:lumMod val="50000"/>
                </a:schemeClr>
              </a:solidFill>
            </a:endParaRPr>
          </a:p>
          <a:p>
            <a:pPr marL="0" indent="0" defTabSz="1039813" eaLnBrk="1" hangingPunct="1">
              <a:buFont typeface="Arial" charset="0"/>
              <a:buNone/>
              <a:tabLst>
                <a:tab pos="0" algn="l"/>
              </a:tabLst>
              <a:defRPr/>
            </a:pPr>
            <a:r>
              <a:rPr lang="en-US" sz="2000" b="1" dirty="0" smtClean="0"/>
              <a:t>*</a:t>
            </a:r>
            <a:r>
              <a:rPr lang="en-US" sz="1800" b="1" dirty="0" smtClean="0"/>
              <a:t>Deadlines and application procedures vary</a:t>
            </a:r>
          </a:p>
          <a:p>
            <a:pPr marL="0" indent="0" defTabSz="1039813" eaLnBrk="1" hangingPunct="1">
              <a:buFont typeface="Arial" charset="0"/>
              <a:buNone/>
              <a:tabLst>
                <a:tab pos="0" algn="l"/>
              </a:tabLst>
              <a:defRPr/>
            </a:pPr>
            <a:r>
              <a:rPr lang="en-US" sz="1800" b="1" dirty="0" smtClean="0"/>
              <a:t>   widely</a:t>
            </a:r>
          </a:p>
          <a:p>
            <a:pPr marL="0" indent="0" defTabSz="1039813" eaLnBrk="1" hangingPunct="1">
              <a:buFont typeface="Arial" charset="0"/>
              <a:buNone/>
              <a:tabLst>
                <a:tab pos="0" algn="l"/>
              </a:tabLst>
              <a:defRPr/>
            </a:pPr>
            <a:r>
              <a:rPr lang="en-US" sz="1800" b="1" dirty="0" smtClean="0"/>
              <a:t>*Begin researching early</a:t>
            </a:r>
          </a:p>
          <a:p>
            <a:pPr marL="0" indent="0" defTabSz="1039813" eaLnBrk="1" hangingPunct="1">
              <a:buFont typeface="Arial" charset="0"/>
              <a:buNone/>
              <a:tabLst>
                <a:tab pos="0" algn="l"/>
              </a:tabLst>
              <a:defRPr/>
            </a:pPr>
            <a:endParaRPr lang="en-US" sz="2400" dirty="0" smtClean="0">
              <a:solidFill>
                <a:schemeClr val="accent2">
                  <a:lumMod val="50000"/>
                </a:schemeClr>
              </a:solidFill>
            </a:endParaRPr>
          </a:p>
          <a:p>
            <a:pPr marL="0" indent="0" defTabSz="1039813" eaLnBrk="1" hangingPunct="1">
              <a:buFont typeface="Arial" charset="0"/>
              <a:buNone/>
              <a:tabLst>
                <a:tab pos="0" algn="l"/>
              </a:tabLst>
              <a:defRPr/>
            </a:pPr>
            <a:endParaRPr lang="en-US" sz="2400" dirty="0" smtClean="0">
              <a:solidFill>
                <a:schemeClr val="accent2">
                  <a:lumMod val="50000"/>
                </a:schemeClr>
              </a:solidFill>
            </a:endParaRPr>
          </a:p>
          <a:p>
            <a:pPr marL="0" indent="0" defTabSz="1039813" eaLnBrk="1" hangingPunct="1">
              <a:buFont typeface="Arial" charset="0"/>
              <a:buNone/>
              <a:tabLst>
                <a:tab pos="0" algn="l"/>
              </a:tabLst>
              <a:defRPr/>
            </a:pPr>
            <a:endParaRPr lang="en-US" sz="2400" dirty="0" smtClean="0">
              <a:solidFill>
                <a:schemeClr val="accent2">
                  <a:lumMod val="50000"/>
                </a:schemeClr>
              </a:solidFill>
            </a:endParaRPr>
          </a:p>
        </p:txBody>
      </p:sp>
      <p:sp>
        <p:nvSpPr>
          <p:cNvPr id="9" name="Footer Placeholder 8"/>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D91F34D-85D0-4474-A446-97B7DE0D8530}" type="slidenum">
              <a:rPr lang="fr-FR"/>
              <a:pPr>
                <a:defRPr/>
              </a:pPr>
              <a:t>23</a:t>
            </a:fld>
            <a:endParaRPr lang="fr-FR" dirty="0"/>
          </a:p>
        </p:txBody>
      </p:sp>
      <p:sp>
        <p:nvSpPr>
          <p:cNvPr id="46084"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Alternatives</a:t>
            </a:r>
          </a:p>
        </p:txBody>
      </p:sp>
      <p:sp>
        <p:nvSpPr>
          <p:cNvPr id="46085" name="Rectangle 3"/>
          <p:cNvSpPr>
            <a:spLocks noGrp="1"/>
          </p:cNvSpPr>
          <p:nvPr>
            <p:ph type="body" idx="1"/>
          </p:nvPr>
        </p:nvSpPr>
        <p:spPr>
          <a:xfrm>
            <a:off x="711200" y="1676400"/>
            <a:ext cx="8204200" cy="4567238"/>
          </a:xfrm>
        </p:spPr>
        <p:txBody>
          <a:bodyPr/>
          <a:lstStyle/>
          <a:p>
            <a:pPr marL="388938" indent="-388938" defTabSz="1039813" eaLnBrk="1" hangingPunct="1">
              <a:spcBef>
                <a:spcPct val="50000"/>
              </a:spcBef>
            </a:pPr>
            <a:endParaRPr lang="en-US" sz="2800" dirty="0" smtClean="0"/>
          </a:p>
          <a:p>
            <a:pPr marL="388938" indent="-388938" defTabSz="1039813" eaLnBrk="1" hangingPunct="1">
              <a:spcBef>
                <a:spcPct val="50000"/>
              </a:spcBef>
            </a:pPr>
            <a:r>
              <a:rPr lang="en-US" sz="2400" dirty="0" smtClean="0"/>
              <a:t>Private alternative loans for students or parents</a:t>
            </a:r>
          </a:p>
          <a:p>
            <a:pPr marL="846138" lvl="1" indent="-327025" defTabSz="1039813" eaLnBrk="1" hangingPunct="1">
              <a:spcBef>
                <a:spcPts val="600"/>
              </a:spcBef>
            </a:pPr>
            <a:r>
              <a:rPr lang="en-US" sz="2400" dirty="0" smtClean="0"/>
              <a:t>Last resort--</a:t>
            </a:r>
            <a:r>
              <a:rPr lang="en-US" sz="2400" b="1" dirty="0" smtClean="0"/>
              <a:t>Always apply for federal loans first!</a:t>
            </a:r>
          </a:p>
          <a:p>
            <a:pPr marL="846138" lvl="1" indent="-327025" defTabSz="1039813" eaLnBrk="1" hangingPunct="1">
              <a:spcBef>
                <a:spcPts val="600"/>
              </a:spcBef>
              <a:buNone/>
            </a:pPr>
            <a:endParaRPr lang="en-US" sz="800" b="1" dirty="0" smtClean="0"/>
          </a:p>
          <a:p>
            <a:pPr marL="388938" indent="-388938" defTabSz="1039813" eaLnBrk="1" hangingPunct="1">
              <a:spcBef>
                <a:spcPct val="50000"/>
              </a:spcBef>
            </a:pPr>
            <a:r>
              <a:rPr lang="en-US" sz="2400" dirty="0" smtClean="0"/>
              <a:t>College payment plans</a:t>
            </a:r>
          </a:p>
          <a:p>
            <a:pPr marL="388938" indent="-388938" defTabSz="1039813" eaLnBrk="1" hangingPunct="1">
              <a:spcBef>
                <a:spcPct val="50000"/>
              </a:spcBef>
              <a:buNone/>
            </a:pPr>
            <a:endParaRPr lang="en-US" sz="800" dirty="0" smtClean="0"/>
          </a:p>
          <a:p>
            <a:pPr marL="388938" indent="-388938" defTabSz="1039813" eaLnBrk="1" hangingPunct="1">
              <a:spcBef>
                <a:spcPct val="50000"/>
              </a:spcBef>
            </a:pPr>
            <a:r>
              <a:rPr lang="en-US" sz="2400" dirty="0" smtClean="0"/>
              <a:t>Outside scholarships</a:t>
            </a:r>
          </a:p>
          <a:p>
            <a:pPr marL="388938" indent="-388938" defTabSz="1039813" eaLnBrk="1" hangingPunct="1">
              <a:spcBef>
                <a:spcPct val="50000"/>
              </a:spcBef>
              <a:buNone/>
            </a:pPr>
            <a:endParaRPr lang="en-US" sz="800" dirty="0" smtClean="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57FEA33-84A2-4907-B4A8-FC18F2B08F32}" type="slidenum">
              <a:rPr lang="fr-FR"/>
              <a:pPr>
                <a:defRPr/>
              </a:pPr>
              <a:t>24</a:t>
            </a:fld>
            <a:endParaRPr lang="fr-FR" dirty="0"/>
          </a:p>
        </p:txBody>
      </p:sp>
      <p:sp>
        <p:nvSpPr>
          <p:cNvPr id="11268" name="Rectangle 2"/>
          <p:cNvSpPr>
            <a:spLocks noGrp="1"/>
          </p:cNvSpPr>
          <p:nvPr>
            <p:ph type="title"/>
          </p:nvPr>
        </p:nvSpPr>
        <p:spPr>
          <a:xfrm>
            <a:off x="0" y="0"/>
            <a:ext cx="9144000" cy="1657350"/>
          </a:xfrm>
        </p:spPr>
        <p:txBody>
          <a:bodyPr/>
          <a:lstStyle/>
          <a:p>
            <a:pPr defTabSz="1039813" eaLnBrk="1" hangingPunct="1"/>
            <a:r>
              <a:rPr lang="en-US" dirty="0" smtClean="0">
                <a:solidFill>
                  <a:schemeClr val="tx1"/>
                </a:solidFill>
              </a:rPr>
              <a:t>Free Application for Federal </a:t>
            </a:r>
            <a:br>
              <a:rPr lang="en-US" dirty="0" smtClean="0">
                <a:solidFill>
                  <a:schemeClr val="tx1"/>
                </a:solidFill>
              </a:rPr>
            </a:br>
            <a:r>
              <a:rPr lang="en-US" dirty="0" smtClean="0">
                <a:solidFill>
                  <a:schemeClr val="tx1"/>
                </a:solidFill>
              </a:rPr>
              <a:t>Student Aid (FAFSA)</a:t>
            </a:r>
          </a:p>
        </p:txBody>
      </p:sp>
      <p:sp>
        <p:nvSpPr>
          <p:cNvPr id="11269" name="Rectangle 3"/>
          <p:cNvSpPr>
            <a:spLocks noGrp="1"/>
          </p:cNvSpPr>
          <p:nvPr>
            <p:ph type="body" idx="1"/>
          </p:nvPr>
        </p:nvSpPr>
        <p:spPr>
          <a:xfrm>
            <a:off x="0" y="1600200"/>
            <a:ext cx="8839200" cy="5257800"/>
          </a:xfrm>
        </p:spPr>
        <p:txBody>
          <a:bodyPr/>
          <a:lstStyle/>
          <a:p>
            <a:pPr marL="571500" defTabSz="1039813" eaLnBrk="1" hangingPunct="1">
              <a:buNone/>
              <a:defRPr/>
            </a:pPr>
            <a:endParaRPr lang="en-US" sz="500" dirty="0" smtClean="0">
              <a:solidFill>
                <a:schemeClr val="accent2">
                  <a:lumMod val="75000"/>
                </a:schemeClr>
              </a:solidFill>
            </a:endParaRPr>
          </a:p>
          <a:p>
            <a:pPr marL="571500" defTabSz="1039813" eaLnBrk="1" hangingPunct="1">
              <a:buNone/>
              <a:defRPr/>
            </a:pPr>
            <a:endParaRPr lang="en-US" sz="1000" dirty="0" smtClean="0"/>
          </a:p>
          <a:p>
            <a:pPr marL="571500" defTabSz="1039813" eaLnBrk="1" hangingPunct="1">
              <a:buFont typeface="Arial" charset="0"/>
              <a:buChar char="•"/>
              <a:defRPr/>
            </a:pPr>
            <a:r>
              <a:rPr lang="en-US" sz="2400" dirty="0" smtClean="0"/>
              <a:t>Collects demographic and financial information about the student and family</a:t>
            </a:r>
          </a:p>
          <a:p>
            <a:pPr marL="571500" defTabSz="1039813" eaLnBrk="1" hangingPunct="1">
              <a:buFont typeface="Arial" charset="0"/>
              <a:buChar char="•"/>
              <a:defRPr/>
            </a:pPr>
            <a:r>
              <a:rPr lang="en-US" sz="2400" dirty="0" smtClean="0"/>
              <a:t>Must be completed for each year that aid is desired</a:t>
            </a:r>
            <a:endParaRPr lang="en-US" sz="800" dirty="0" smtClean="0"/>
          </a:p>
          <a:p>
            <a:pPr marL="571500" defTabSz="1039813" eaLnBrk="1" hangingPunct="1">
              <a:buFont typeface="Arial" charset="0"/>
              <a:buChar char="•"/>
              <a:defRPr/>
            </a:pPr>
            <a:r>
              <a:rPr lang="en-US" sz="2400" dirty="0" smtClean="0"/>
              <a:t>May be filed electronically or using paper form </a:t>
            </a:r>
          </a:p>
          <a:p>
            <a:pPr marL="571500" defTabSz="1039813" eaLnBrk="1" hangingPunct="1">
              <a:buNone/>
              <a:defRPr/>
            </a:pPr>
            <a:r>
              <a:rPr lang="en-US" sz="2400" dirty="0" smtClean="0"/>
              <a:t>	-- Available in English or Spanish</a:t>
            </a:r>
            <a:endParaRPr lang="en-US" sz="800" dirty="0" smtClean="0"/>
          </a:p>
          <a:p>
            <a:pPr marL="571500" defTabSz="1039813" eaLnBrk="1" hangingPunct="1">
              <a:buFont typeface="Arial" charset="0"/>
              <a:buChar char="•"/>
              <a:defRPr/>
            </a:pPr>
            <a:r>
              <a:rPr lang="en-US" sz="2400" dirty="0" smtClean="0"/>
              <a:t>Used to calculate the Expected Family Contribution (EFC)</a:t>
            </a:r>
            <a:endParaRPr lang="en-US" sz="800" dirty="0" smtClean="0"/>
          </a:p>
          <a:p>
            <a:pPr marL="571500" defTabSz="1039813" eaLnBrk="1" hangingPunct="1">
              <a:buFont typeface="Arial" charset="0"/>
              <a:buChar char="•"/>
              <a:defRPr/>
            </a:pPr>
            <a:r>
              <a:rPr lang="en-US" sz="2400" dirty="0" smtClean="0"/>
              <a:t>Colleges use EFC to award need-based financial aid</a:t>
            </a:r>
          </a:p>
          <a:p>
            <a:pPr marL="571500" defTabSz="1039813" eaLnBrk="1" hangingPunct="1">
              <a:buFont typeface="Arial" charset="0"/>
              <a:buChar char="•"/>
              <a:defRPr/>
            </a:pPr>
            <a:r>
              <a:rPr lang="en-US" sz="2400" dirty="0" smtClean="0"/>
              <a:t>Contact colleges of interest to determine FAFSA filing deadlines</a:t>
            </a:r>
          </a:p>
          <a:p>
            <a:pPr marL="971550" lvl="1" defTabSz="1039813" eaLnBrk="1" hangingPunct="1">
              <a:buFont typeface="Arial" charset="0"/>
              <a:buChar char="•"/>
              <a:defRPr/>
            </a:pPr>
            <a:r>
              <a:rPr lang="en-US" sz="2000" dirty="0" smtClean="0"/>
              <a:t>March 1 is the deadline for the 16 UNC campuses</a:t>
            </a:r>
          </a:p>
          <a:p>
            <a:pPr marL="571500" defTabSz="1039813" eaLnBrk="1" hangingPunct="1">
              <a:buNone/>
              <a:defRPr/>
            </a:pPr>
            <a:endParaRPr lang="en-US" sz="2400" dirty="0" smtClean="0"/>
          </a:p>
        </p:txBody>
      </p:sp>
      <p:sp>
        <p:nvSpPr>
          <p:cNvPr id="11270" name="Text Box 4"/>
          <p:cNvSpPr txBox="1">
            <a:spLocks noChangeArrowheads="1"/>
          </p:cNvSpPr>
          <p:nvPr/>
        </p:nvSpPr>
        <p:spPr bwMode="auto">
          <a:xfrm>
            <a:off x="508000" y="5659041"/>
            <a:ext cx="8128000" cy="520474"/>
          </a:xfrm>
          <a:prstGeom prst="rect">
            <a:avLst/>
          </a:prstGeom>
          <a:noFill/>
          <a:ln w="9525">
            <a:noFill/>
            <a:miter lim="800000"/>
            <a:headEnd/>
            <a:tailEnd/>
          </a:ln>
        </p:spPr>
        <p:txBody>
          <a:bodyPr lIns="103959" tIns="51980" rIns="103959" bIns="51980">
            <a:spAutoFit/>
          </a:bodyPr>
          <a:lstStyle/>
          <a:p>
            <a:pPr defTabSz="1039813" eaLnBrk="0" hangingPunct="0">
              <a:spcBef>
                <a:spcPct val="50000"/>
              </a:spcBef>
            </a:pPr>
            <a:endParaRPr lang="en-US" sz="2700">
              <a:latin typeface="Times New Roman" pitchFamily="18" charset="0"/>
            </a:endParaRPr>
          </a:p>
        </p:txBody>
      </p:sp>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57FEA33-84A2-4907-B4A8-FC18F2B08F32}" type="slidenum">
              <a:rPr lang="fr-FR"/>
              <a:pPr>
                <a:defRPr/>
              </a:pPr>
              <a:t>25</a:t>
            </a:fld>
            <a:endParaRPr lang="fr-FR" dirty="0"/>
          </a:p>
        </p:txBody>
      </p:sp>
      <p:sp>
        <p:nvSpPr>
          <p:cNvPr id="11268" name="Rectangle 2"/>
          <p:cNvSpPr>
            <a:spLocks noGrp="1"/>
          </p:cNvSpPr>
          <p:nvPr>
            <p:ph type="title"/>
          </p:nvPr>
        </p:nvSpPr>
        <p:spPr>
          <a:xfrm>
            <a:off x="0" y="0"/>
            <a:ext cx="9144000" cy="1657350"/>
          </a:xfrm>
        </p:spPr>
        <p:txBody>
          <a:bodyPr/>
          <a:lstStyle/>
          <a:p>
            <a:pPr defTabSz="1039813" eaLnBrk="1" hangingPunct="1"/>
            <a:r>
              <a:rPr lang="en-US" dirty="0" smtClean="0">
                <a:solidFill>
                  <a:schemeClr val="tx1"/>
                </a:solidFill>
              </a:rPr>
              <a:t>FAFSA (continued)</a:t>
            </a:r>
          </a:p>
        </p:txBody>
      </p:sp>
      <p:sp>
        <p:nvSpPr>
          <p:cNvPr id="11269" name="Rectangle 3"/>
          <p:cNvSpPr>
            <a:spLocks noGrp="1"/>
          </p:cNvSpPr>
          <p:nvPr>
            <p:ph type="body" idx="1"/>
          </p:nvPr>
        </p:nvSpPr>
        <p:spPr>
          <a:xfrm>
            <a:off x="0" y="1600200"/>
            <a:ext cx="8839200" cy="5257800"/>
          </a:xfrm>
        </p:spPr>
        <p:txBody>
          <a:bodyPr/>
          <a:lstStyle/>
          <a:p>
            <a:pPr marL="571500" lvl="1" indent="-342900" defTabSz="1039813" eaLnBrk="1" hangingPunct="1">
              <a:buNone/>
              <a:defRPr/>
            </a:pPr>
            <a:endParaRPr lang="en-US" sz="2400" dirty="0" smtClean="0"/>
          </a:p>
          <a:p>
            <a:pPr marL="571500" lvl="1" indent="-342900" defTabSz="1039813" eaLnBrk="1" hangingPunct="1">
              <a:buFont typeface="Arial" charset="0"/>
              <a:buChar char="•"/>
              <a:defRPr/>
            </a:pPr>
            <a:r>
              <a:rPr lang="en-US" sz="2400" dirty="0" smtClean="0"/>
              <a:t>FAFSA can be filed beginning January 1, 2014 for 2014-2015</a:t>
            </a:r>
          </a:p>
          <a:p>
            <a:pPr marL="571500" lvl="1" indent="-342900" defTabSz="1039813" eaLnBrk="1" hangingPunct="1">
              <a:buNone/>
              <a:defRPr/>
            </a:pPr>
            <a:r>
              <a:rPr lang="en-US" sz="2400" dirty="0" smtClean="0"/>
              <a:t>	-- Electronically at fafsa.gov </a:t>
            </a:r>
          </a:p>
          <a:p>
            <a:pPr marL="571500" lvl="1" indent="-342900" defTabSz="1039813" eaLnBrk="1" hangingPunct="1">
              <a:buNone/>
              <a:defRPr/>
            </a:pPr>
            <a:r>
              <a:rPr lang="en-US" sz="2400" dirty="0" smtClean="0"/>
              <a:t>	-- Can obtain paper form:  800-4-FED-AID (1-800-433-3243)</a:t>
            </a:r>
            <a:endParaRPr lang="en-US" sz="800" dirty="0" smtClean="0"/>
          </a:p>
          <a:p>
            <a:pPr marL="571500" lvl="1" indent="-342900" defTabSz="1039813" eaLnBrk="1" hangingPunct="1">
              <a:buNone/>
              <a:defRPr/>
            </a:pPr>
            <a:endParaRPr lang="en-US" sz="800" dirty="0" smtClean="0"/>
          </a:p>
          <a:p>
            <a:pPr marL="571500" lvl="1" indent="-342900" defTabSz="1039813" eaLnBrk="1" hangingPunct="1">
              <a:buFont typeface="Arial" charset="0"/>
              <a:buChar char="•"/>
              <a:defRPr/>
            </a:pPr>
            <a:r>
              <a:rPr lang="en-US" sz="2400" dirty="0" smtClean="0"/>
              <a:t>Results generally available online in 48 hours to you and the institutions you list on the FAFSA</a:t>
            </a:r>
          </a:p>
          <a:p>
            <a:pPr marL="571500" lvl="1" indent="-342900" defTabSz="1039813" eaLnBrk="1" hangingPunct="1">
              <a:buFont typeface="Arial" charset="0"/>
              <a:buChar char="•"/>
              <a:defRPr/>
            </a:pPr>
            <a:endParaRPr lang="en-US" sz="800" dirty="0" smtClean="0"/>
          </a:p>
          <a:p>
            <a:pPr marL="571500" lvl="1" indent="-342900" defTabSz="1039813" eaLnBrk="1" hangingPunct="1">
              <a:buNone/>
              <a:defRPr/>
            </a:pPr>
            <a:r>
              <a:rPr lang="en-US" sz="2000" dirty="0" smtClean="0"/>
              <a:t>Note:</a:t>
            </a:r>
          </a:p>
          <a:p>
            <a:pPr marL="571500" lvl="1" indent="-342900" defTabSz="1039813" eaLnBrk="1" hangingPunct="1">
              <a:buNone/>
              <a:defRPr/>
            </a:pPr>
            <a:r>
              <a:rPr lang="en-US" sz="2000" dirty="0" smtClean="0"/>
              <a:t>Student and parent whose information is reported on the FAFSA must obtain a</a:t>
            </a:r>
          </a:p>
          <a:p>
            <a:pPr marL="571500" lvl="1" indent="-342900" defTabSz="1039813" eaLnBrk="1" hangingPunct="1">
              <a:buNone/>
              <a:defRPr/>
            </a:pPr>
            <a:r>
              <a:rPr lang="en-US" sz="2000" dirty="0" smtClean="0"/>
              <a:t>Personal Identification Number (PIN) to sign electronic application. </a:t>
            </a:r>
          </a:p>
          <a:p>
            <a:pPr marL="571500" defTabSz="1039813" eaLnBrk="1" hangingPunct="1">
              <a:buFont typeface="Arial" charset="0"/>
              <a:buNone/>
              <a:defRPr/>
            </a:pPr>
            <a:endParaRPr lang="en-US" sz="2100" dirty="0" smtClean="0"/>
          </a:p>
        </p:txBody>
      </p:sp>
      <p:sp>
        <p:nvSpPr>
          <p:cNvPr id="11270" name="Text Box 4"/>
          <p:cNvSpPr txBox="1">
            <a:spLocks noChangeArrowheads="1"/>
          </p:cNvSpPr>
          <p:nvPr/>
        </p:nvSpPr>
        <p:spPr bwMode="auto">
          <a:xfrm>
            <a:off x="508000" y="5659041"/>
            <a:ext cx="8128000" cy="520474"/>
          </a:xfrm>
          <a:prstGeom prst="rect">
            <a:avLst/>
          </a:prstGeom>
          <a:noFill/>
          <a:ln w="9525">
            <a:noFill/>
            <a:miter lim="800000"/>
            <a:headEnd/>
            <a:tailEnd/>
          </a:ln>
        </p:spPr>
        <p:txBody>
          <a:bodyPr lIns="103959" tIns="51980" rIns="103959" bIns="51980">
            <a:spAutoFit/>
          </a:bodyPr>
          <a:lstStyle/>
          <a:p>
            <a:pPr defTabSz="1039813" eaLnBrk="0" hangingPunct="0">
              <a:spcBef>
                <a:spcPct val="50000"/>
              </a:spcBef>
            </a:pPr>
            <a:endParaRPr lang="en-US" sz="2700">
              <a:latin typeface="Times New Roman" pitchFamily="18" charset="0"/>
            </a:endParaRPr>
          </a:p>
        </p:txBody>
      </p:sp>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chemeClr val="tx1"/>
                </a:solidFill>
              </a:rPr>
              <a:t>What is a Personal </a:t>
            </a:r>
            <a:br>
              <a:rPr lang="en-US" dirty="0" smtClean="0">
                <a:solidFill>
                  <a:schemeClr val="tx1"/>
                </a:solidFill>
              </a:rPr>
            </a:br>
            <a:r>
              <a:rPr lang="en-US" dirty="0" smtClean="0">
                <a:solidFill>
                  <a:schemeClr val="tx1"/>
                </a:solidFill>
              </a:rPr>
              <a:t>Identification Number (PIN)?</a:t>
            </a:r>
          </a:p>
        </p:txBody>
      </p:sp>
      <p:sp>
        <p:nvSpPr>
          <p:cNvPr id="12291" name="Content Placeholder 2"/>
          <p:cNvSpPr>
            <a:spLocks noGrp="1"/>
          </p:cNvSpPr>
          <p:nvPr>
            <p:ph idx="1"/>
          </p:nvPr>
        </p:nvSpPr>
        <p:spPr>
          <a:xfrm>
            <a:off x="406400" y="1885950"/>
            <a:ext cx="8737600" cy="4525566"/>
          </a:xfrm>
        </p:spPr>
        <p:txBody>
          <a:bodyPr/>
          <a:lstStyle/>
          <a:p>
            <a:endParaRPr lang="en-US" sz="2800" dirty="0" smtClean="0"/>
          </a:p>
          <a:p>
            <a:r>
              <a:rPr lang="en-US" sz="2400" dirty="0" smtClean="0"/>
              <a:t>A PIN is issued to an individual and is a “signature” for Federal Student Aid purposes</a:t>
            </a:r>
          </a:p>
          <a:p>
            <a:pPr>
              <a:buNone/>
            </a:pPr>
            <a:endParaRPr lang="en-US" sz="800" dirty="0" smtClean="0"/>
          </a:p>
          <a:p>
            <a:pPr marL="342900" lvl="1" indent="-342900">
              <a:buFont typeface="Arial" pitchFamily="34" charset="0"/>
              <a:buChar char="•"/>
            </a:pPr>
            <a:r>
              <a:rPr lang="en-US" sz="2400" dirty="0" smtClean="0"/>
              <a:t>Parent’s PIN may be used for multiple children</a:t>
            </a:r>
          </a:p>
          <a:p>
            <a:pPr marL="342900" lvl="1" indent="-342900">
              <a:buNone/>
            </a:pPr>
            <a:endParaRPr lang="en-US" sz="800" dirty="0" smtClean="0"/>
          </a:p>
          <a:p>
            <a:pPr marL="342900" lvl="1" indent="-342900">
              <a:buFont typeface="Arial" pitchFamily="34" charset="0"/>
              <a:buChar char="•"/>
            </a:pPr>
            <a:r>
              <a:rPr lang="en-US" sz="2400" dirty="0" smtClean="0"/>
              <a:t>Each student must have own PIN</a:t>
            </a:r>
          </a:p>
          <a:p>
            <a:pPr marL="342900" lvl="1" indent="-342900">
              <a:buNone/>
            </a:pPr>
            <a:endParaRPr lang="en-US" sz="800" dirty="0" smtClean="0"/>
          </a:p>
          <a:p>
            <a:r>
              <a:rPr lang="en-US" sz="2400" dirty="0" smtClean="0"/>
              <a:t>PIN will expire if not used for 18 consecutive months</a:t>
            </a:r>
          </a:p>
          <a:p>
            <a:pPr>
              <a:buNone/>
            </a:pPr>
            <a:endParaRPr lang="en-US" sz="2400" dirty="0" smtClean="0"/>
          </a:p>
          <a:p>
            <a:pPr>
              <a:buNone/>
            </a:pPr>
            <a:r>
              <a:rPr lang="en-US" sz="2400" dirty="0" smtClean="0"/>
              <a:t>		PIN can be obtained at pin.ed.gov</a:t>
            </a:r>
          </a:p>
          <a:p>
            <a:pPr lvl="1">
              <a:buFont typeface="Arial" pitchFamily="34" charset="0"/>
              <a:buNone/>
            </a:pPr>
            <a:endParaRPr lang="en-US" dirty="0" smtClean="0"/>
          </a:p>
        </p:txBody>
      </p:sp>
      <p:sp>
        <p:nvSpPr>
          <p:cNvPr id="5" name="Slide Number Placeholder 4"/>
          <p:cNvSpPr>
            <a:spLocks noGrp="1"/>
          </p:cNvSpPr>
          <p:nvPr>
            <p:ph type="sldNum" sz="quarter" idx="12"/>
          </p:nvPr>
        </p:nvSpPr>
        <p:spPr/>
        <p:txBody>
          <a:bodyPr/>
          <a:lstStyle/>
          <a:p>
            <a:pPr>
              <a:defRPr/>
            </a:pPr>
            <a:fld id="{8DAB74BF-C795-4D7A-BFB4-EFC5CA2BB29A}" type="slidenum">
              <a:rPr lang="fr-FR" smtClean="0"/>
              <a:pPr>
                <a:defRPr/>
              </a:pPr>
              <a:t>26</a:t>
            </a:fld>
            <a:endParaRPr lang="fr-FR" dirty="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457200" y="1066800"/>
            <a:ext cx="8686800" cy="7755969"/>
          </a:xfrm>
          <a:prstGeom prst="rect">
            <a:avLst/>
          </a:prstGeom>
          <a:noFill/>
          <a:ln w="9525">
            <a:noFill/>
            <a:miter lim="800000"/>
            <a:headEnd/>
            <a:tailEnd/>
          </a:ln>
        </p:spPr>
        <p:txBody>
          <a:bodyPr wrap="square">
            <a:spAutoFit/>
          </a:bodyPr>
          <a:lstStyle/>
          <a:p>
            <a:pPr marL="115888" indent="-115888">
              <a:defRPr/>
            </a:pPr>
            <a:r>
              <a:rPr lang="en-US" b="1" dirty="0"/>
              <a:t> </a:t>
            </a:r>
            <a:endParaRPr lang="en-US" b="1" dirty="0">
              <a:latin typeface="Univers 55" pitchFamily="34" charset="0"/>
            </a:endParaRPr>
          </a:p>
          <a:p>
            <a:pPr marL="115888" indent="-115888">
              <a:defRPr/>
            </a:pPr>
            <a:endParaRPr lang="en-US" dirty="0" smtClean="0">
              <a:latin typeface="Univers 55" pitchFamily="34" charset="0"/>
            </a:endParaRPr>
          </a:p>
          <a:p>
            <a:pPr marL="1588" indent="-1588">
              <a:buFont typeface="Arial" pitchFamily="34" charset="0"/>
              <a:buChar char="•"/>
              <a:defRPr/>
            </a:pPr>
            <a:r>
              <a:rPr lang="en-US" sz="2000" dirty="0" smtClean="0">
                <a:latin typeface="Univers 55" pitchFamily="34" charset="0"/>
              </a:rPr>
              <a:t>    </a:t>
            </a:r>
            <a:r>
              <a:rPr lang="en-US" sz="2000" dirty="0" smtClean="0">
                <a:latin typeface="+mn-lt"/>
              </a:rPr>
              <a:t>DRT is available within the FAFSA on the Web (FOTW)</a:t>
            </a:r>
          </a:p>
          <a:p>
            <a:pPr marL="1588" indent="-1588">
              <a:defRPr/>
            </a:pPr>
            <a:endParaRPr lang="en-US" sz="2000" dirty="0" smtClean="0">
              <a:latin typeface="+mn-lt"/>
            </a:endParaRPr>
          </a:p>
          <a:p>
            <a:pPr marL="1588" indent="-1588">
              <a:buFont typeface="Arial" pitchFamily="34" charset="0"/>
              <a:buChar char="•"/>
              <a:defRPr/>
            </a:pPr>
            <a:r>
              <a:rPr lang="en-US" sz="2000" dirty="0" smtClean="0">
                <a:latin typeface="+mn-lt"/>
              </a:rPr>
              <a:t>     Available early February 2014 for 2014-2015 FOTW</a:t>
            </a:r>
            <a:endParaRPr lang="en-US" sz="2000" dirty="0">
              <a:latin typeface="+mn-lt"/>
            </a:endParaRPr>
          </a:p>
          <a:p>
            <a:pPr marL="914400" lvl="1" indent="-457200">
              <a:buFont typeface="Arial" pitchFamily="34" charset="0"/>
              <a:buChar char="•"/>
              <a:defRPr/>
            </a:pPr>
            <a:r>
              <a:rPr lang="en-US" sz="2000" dirty="0">
                <a:latin typeface="+mn-lt"/>
              </a:rPr>
              <a:t>Within several days for electronic </a:t>
            </a:r>
            <a:r>
              <a:rPr lang="en-US" sz="2000" dirty="0" smtClean="0">
                <a:latin typeface="+mn-lt"/>
              </a:rPr>
              <a:t>tax filers </a:t>
            </a:r>
            <a:endParaRPr lang="en-US" sz="2000" dirty="0">
              <a:latin typeface="+mn-lt"/>
            </a:endParaRPr>
          </a:p>
          <a:p>
            <a:pPr marL="914400" lvl="1" indent="-457200">
              <a:buFont typeface="Arial" pitchFamily="34" charset="0"/>
              <a:buChar char="•"/>
              <a:defRPr/>
            </a:pPr>
            <a:r>
              <a:rPr lang="en-US" sz="2000" dirty="0">
                <a:latin typeface="+mn-lt"/>
              </a:rPr>
              <a:t>Within several weeks for paper tax </a:t>
            </a:r>
            <a:r>
              <a:rPr lang="en-US" sz="2000" dirty="0" smtClean="0">
                <a:latin typeface="+mn-lt"/>
              </a:rPr>
              <a:t>filers</a:t>
            </a:r>
          </a:p>
          <a:p>
            <a:pPr marL="914400" lvl="1" indent="-457200">
              <a:defRPr/>
            </a:pPr>
            <a:endParaRPr lang="en-US" sz="2000" dirty="0">
              <a:latin typeface="+mn-lt"/>
            </a:endParaRPr>
          </a:p>
          <a:p>
            <a:pPr marL="115888" indent="-115888">
              <a:buFont typeface="Arial" pitchFamily="34" charset="0"/>
              <a:buChar char="•"/>
              <a:defRPr/>
            </a:pPr>
            <a:r>
              <a:rPr lang="en-US" sz="2000" dirty="0">
                <a:latin typeface="+mn-lt"/>
              </a:rPr>
              <a:t>    </a:t>
            </a:r>
            <a:r>
              <a:rPr lang="en-US" sz="2000" dirty="0" smtClean="0">
                <a:latin typeface="+mn-lt"/>
              </a:rPr>
              <a:t>Available </a:t>
            </a:r>
            <a:r>
              <a:rPr lang="en-US" sz="2000" dirty="0">
                <a:latin typeface="+mn-lt"/>
              </a:rPr>
              <a:t>to </a:t>
            </a:r>
            <a:r>
              <a:rPr lang="en-US" sz="2000" dirty="0" smtClean="0">
                <a:latin typeface="+mn-lt"/>
              </a:rPr>
              <a:t>those who </a:t>
            </a:r>
            <a:r>
              <a:rPr lang="en-US" sz="2000" u="sng" dirty="0" smtClean="0">
                <a:latin typeface="+mn-lt"/>
              </a:rPr>
              <a:t>have filed</a:t>
            </a:r>
            <a:r>
              <a:rPr lang="en-US" sz="2000" dirty="0" smtClean="0">
                <a:latin typeface="+mn-lt"/>
              </a:rPr>
              <a:t> 2013 federal taxes and</a:t>
            </a:r>
          </a:p>
          <a:p>
            <a:pPr marL="115888" indent="-115888">
              <a:defRPr/>
            </a:pPr>
            <a:r>
              <a:rPr lang="en-US" sz="2000" dirty="0" smtClean="0">
                <a:latin typeface="+mn-lt"/>
              </a:rPr>
              <a:t>      now are:</a:t>
            </a:r>
            <a:endParaRPr lang="en-US" sz="2000" dirty="0">
              <a:latin typeface="+mn-lt"/>
            </a:endParaRPr>
          </a:p>
          <a:p>
            <a:pPr marL="914400" indent="-457200">
              <a:buFont typeface="Arial" pitchFamily="34" charset="0"/>
              <a:buChar char="•"/>
              <a:defRPr/>
            </a:pPr>
            <a:r>
              <a:rPr lang="en-US" sz="2000" dirty="0" smtClean="0">
                <a:latin typeface="+mn-lt"/>
              </a:rPr>
              <a:t>Completing the FAFSA</a:t>
            </a:r>
            <a:endParaRPr lang="en-US" sz="2000" dirty="0">
              <a:latin typeface="+mn-lt"/>
            </a:endParaRPr>
          </a:p>
          <a:p>
            <a:pPr marL="914400" lvl="1" indent="-457200">
              <a:buFont typeface="Arial" pitchFamily="34" charset="0"/>
              <a:buChar char="•"/>
              <a:defRPr/>
            </a:pPr>
            <a:r>
              <a:rPr lang="en-US" sz="2000" dirty="0" smtClean="0">
                <a:latin typeface="+mn-lt"/>
              </a:rPr>
              <a:t>Correcting their FAFSA  (updating with IRS data)</a:t>
            </a:r>
            <a:endParaRPr lang="en-US" sz="2000" dirty="0">
              <a:latin typeface="+mn-lt"/>
            </a:endParaRPr>
          </a:p>
          <a:p>
            <a:pPr marL="914400" lvl="1" indent="-457200">
              <a:defRPr/>
            </a:pPr>
            <a:endParaRPr lang="en-US" sz="2000" dirty="0">
              <a:latin typeface="+mn-lt"/>
            </a:endParaRPr>
          </a:p>
          <a:p>
            <a:pPr marL="115888" indent="-115888">
              <a:buFont typeface="Arial" pitchFamily="34" charset="0"/>
              <a:buChar char="•"/>
              <a:defRPr/>
            </a:pPr>
            <a:r>
              <a:rPr lang="en-US" sz="2000" dirty="0">
                <a:latin typeface="+mn-lt"/>
              </a:rPr>
              <a:t>    </a:t>
            </a:r>
            <a:r>
              <a:rPr lang="en-US" sz="2000" dirty="0" smtClean="0">
                <a:latin typeface="+mn-lt"/>
              </a:rPr>
              <a:t>DRT not available when:</a:t>
            </a:r>
            <a:endParaRPr lang="en-US" sz="2000" dirty="0">
              <a:latin typeface="+mn-lt"/>
            </a:endParaRPr>
          </a:p>
          <a:p>
            <a:pPr marL="573088" lvl="1" indent="-115888">
              <a:buFont typeface="Arial" pitchFamily="34" charset="0"/>
              <a:buChar char="•"/>
              <a:defRPr/>
            </a:pPr>
            <a:r>
              <a:rPr lang="en-US" sz="2000" dirty="0">
                <a:latin typeface="+mn-lt"/>
              </a:rPr>
              <a:t> </a:t>
            </a:r>
            <a:r>
              <a:rPr lang="en-US" sz="2000" dirty="0" smtClean="0">
                <a:latin typeface="+mn-lt"/>
              </a:rPr>
              <a:t>   Married filing separately tax filing status is used</a:t>
            </a:r>
            <a:endParaRPr lang="en-US" sz="2000" dirty="0">
              <a:latin typeface="+mn-lt"/>
            </a:endParaRPr>
          </a:p>
          <a:p>
            <a:pPr marL="573088" lvl="1" indent="-115888">
              <a:buFont typeface="Arial" pitchFamily="34" charset="0"/>
              <a:buChar char="•"/>
              <a:defRPr/>
            </a:pPr>
            <a:r>
              <a:rPr lang="en-US" sz="2000" dirty="0" smtClean="0">
                <a:latin typeface="+mn-lt"/>
              </a:rPr>
              <a:t>    Head </a:t>
            </a:r>
            <a:r>
              <a:rPr lang="en-US" sz="2000" dirty="0">
                <a:latin typeface="+mn-lt"/>
              </a:rPr>
              <a:t>of </a:t>
            </a:r>
            <a:r>
              <a:rPr lang="en-US" sz="2000" dirty="0" smtClean="0">
                <a:latin typeface="+mn-lt"/>
              </a:rPr>
              <a:t>Household tax filing status is used</a:t>
            </a:r>
            <a:endParaRPr lang="en-US" sz="2000" dirty="0">
              <a:latin typeface="+mn-lt"/>
            </a:endParaRPr>
          </a:p>
          <a:p>
            <a:pPr marL="573088" lvl="1" indent="-115888">
              <a:buFont typeface="Arial" pitchFamily="34" charset="0"/>
              <a:buChar char="•"/>
              <a:defRPr/>
            </a:pPr>
            <a:r>
              <a:rPr lang="en-US" sz="2000" dirty="0">
                <a:latin typeface="+mn-lt"/>
              </a:rPr>
              <a:t>    Marital status changed after </a:t>
            </a:r>
            <a:r>
              <a:rPr lang="en-US" sz="2000" dirty="0" smtClean="0">
                <a:latin typeface="+mn-lt"/>
              </a:rPr>
              <a:t>12/31/13</a:t>
            </a:r>
            <a:endParaRPr lang="en-US" sz="2000" dirty="0">
              <a:latin typeface="+mn-lt"/>
            </a:endParaRPr>
          </a:p>
          <a:p>
            <a:pPr marL="573088" lvl="1" indent="-115888">
              <a:buFont typeface="Arial" pitchFamily="34" charset="0"/>
              <a:buChar char="•"/>
              <a:defRPr/>
            </a:pPr>
            <a:r>
              <a:rPr lang="en-US" sz="2000" dirty="0">
                <a:latin typeface="+mn-lt"/>
              </a:rPr>
              <a:t>    </a:t>
            </a:r>
            <a:r>
              <a:rPr lang="en-US" sz="2000" dirty="0" smtClean="0">
                <a:latin typeface="+mn-lt"/>
              </a:rPr>
              <a:t>Amended </a:t>
            </a:r>
            <a:r>
              <a:rPr lang="en-US" sz="2000" dirty="0">
                <a:latin typeface="+mn-lt"/>
              </a:rPr>
              <a:t>or foreign tax </a:t>
            </a:r>
            <a:r>
              <a:rPr lang="en-US" sz="2000" dirty="0" smtClean="0">
                <a:latin typeface="+mn-lt"/>
              </a:rPr>
              <a:t>returns filed</a:t>
            </a:r>
            <a:endParaRPr lang="en-US" sz="2000" dirty="0">
              <a:latin typeface="+mn-lt"/>
            </a:endParaRPr>
          </a:p>
          <a:p>
            <a:pPr marL="573088" lvl="1" indent="-115888">
              <a:defRPr/>
            </a:pPr>
            <a:endParaRPr lang="en-US" dirty="0"/>
          </a:p>
          <a:p>
            <a:pPr marL="573088" lvl="1" indent="-115888">
              <a:buFont typeface="Arial" pitchFamily="34" charset="0"/>
              <a:buChar char="•"/>
              <a:defRPr/>
            </a:pPr>
            <a:endParaRPr lang="en-US" dirty="0"/>
          </a:p>
          <a:p>
            <a:pPr marL="573088" lvl="1" indent="-115888">
              <a:buFont typeface="Arial" pitchFamily="34" charset="0"/>
              <a:buChar char="•"/>
              <a:defRPr/>
            </a:pPr>
            <a:endParaRPr lang="en-US" dirty="0"/>
          </a:p>
          <a:p>
            <a:pPr marL="573088" lvl="1" indent="-115888">
              <a:buFont typeface="Arial" pitchFamily="34" charset="0"/>
              <a:buChar char="•"/>
              <a:defRPr/>
            </a:pPr>
            <a:endParaRPr lang="en-US" dirty="0"/>
          </a:p>
          <a:p>
            <a:pPr marL="573088" lvl="1" indent="-115888">
              <a:buFont typeface="Arial" pitchFamily="34" charset="0"/>
              <a:buChar char="•"/>
              <a:defRPr/>
            </a:pPr>
            <a:endParaRPr lang="en-US" dirty="0"/>
          </a:p>
          <a:p>
            <a:pPr marL="573088" lvl="1" indent="-115888">
              <a:buFont typeface="Arial" pitchFamily="34" charset="0"/>
              <a:buChar char="•"/>
              <a:defRPr/>
            </a:pPr>
            <a:endParaRPr lang="en-US" dirty="0"/>
          </a:p>
          <a:p>
            <a:pPr marL="115888" indent="-115888">
              <a:buFont typeface="Arial" pitchFamily="34" charset="0"/>
              <a:buChar char="•"/>
              <a:defRPr/>
            </a:pPr>
            <a:endParaRPr lang="en-US" dirty="0"/>
          </a:p>
        </p:txBody>
      </p:sp>
      <p:sp>
        <p:nvSpPr>
          <p:cNvPr id="4" name="Rectangle 3"/>
          <p:cNvSpPr/>
          <p:nvPr/>
        </p:nvSpPr>
        <p:spPr>
          <a:xfrm>
            <a:off x="0" y="0"/>
            <a:ext cx="9144000" cy="15430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b="1" dirty="0"/>
              <a:t> </a:t>
            </a:r>
            <a:r>
              <a:rPr lang="en-US" sz="4400" dirty="0">
                <a:solidFill>
                  <a:schemeClr val="tx1"/>
                </a:solidFill>
                <a:latin typeface="+mj-lt"/>
              </a:rPr>
              <a:t>IRS Data Retrieval </a:t>
            </a:r>
            <a:r>
              <a:rPr lang="en-US" sz="4400" dirty="0" smtClean="0">
                <a:solidFill>
                  <a:schemeClr val="tx1"/>
                </a:solidFill>
                <a:latin typeface="+mj-lt"/>
              </a:rPr>
              <a:t>Tool (DRT)</a:t>
            </a:r>
          </a:p>
          <a:p>
            <a:pPr algn="ctr">
              <a:defRPr/>
            </a:pPr>
            <a:endParaRPr lang="en-US" sz="3200" dirty="0">
              <a:solidFill>
                <a:schemeClr val="tx2"/>
              </a:solidFill>
              <a:latin typeface="+mj-lt"/>
            </a:endParaRPr>
          </a:p>
        </p:txBody>
      </p:sp>
      <p:sp>
        <p:nvSpPr>
          <p:cNvPr id="5" name="Slide Number Placeholder 4"/>
          <p:cNvSpPr>
            <a:spLocks noGrp="1"/>
          </p:cNvSpPr>
          <p:nvPr>
            <p:ph type="sldNum" sz="quarter" idx="12"/>
          </p:nvPr>
        </p:nvSpPr>
        <p:spPr/>
        <p:txBody>
          <a:bodyPr/>
          <a:lstStyle/>
          <a:p>
            <a:pPr>
              <a:defRPr/>
            </a:pPr>
            <a:fld id="{62EAC57B-7D89-43FA-9AF6-9010FEF338FB}" type="slidenum">
              <a:rPr lang="fr-FR" smtClean="0"/>
              <a:pPr>
                <a:defRPr/>
              </a:pPr>
              <a:t>27</a:t>
            </a:fld>
            <a:endParaRPr lang="fr-F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2"/>
          <p:cNvSpPr txBox="1">
            <a:spLocks noChangeArrowheads="1"/>
          </p:cNvSpPr>
          <p:nvPr/>
        </p:nvSpPr>
        <p:spPr bwMode="auto">
          <a:xfrm>
            <a:off x="508000" y="1447800"/>
            <a:ext cx="8636000" cy="6370975"/>
          </a:xfrm>
          <a:prstGeom prst="rect">
            <a:avLst/>
          </a:prstGeom>
          <a:noFill/>
          <a:ln w="9525">
            <a:noFill/>
            <a:miter lim="800000"/>
            <a:headEnd/>
            <a:tailEnd/>
          </a:ln>
        </p:spPr>
        <p:txBody>
          <a:bodyPr wrap="square">
            <a:spAutoFit/>
          </a:bodyPr>
          <a:lstStyle/>
          <a:p>
            <a:pPr marL="115888" indent="-115888">
              <a:defRPr/>
            </a:pPr>
            <a:r>
              <a:rPr lang="en-US" b="1" dirty="0">
                <a:latin typeface="Arial" charset="0"/>
              </a:rPr>
              <a:t> </a:t>
            </a:r>
            <a:r>
              <a:rPr lang="en-US" dirty="0">
                <a:latin typeface="Univers 55"/>
              </a:rPr>
              <a:t>   </a:t>
            </a:r>
          </a:p>
          <a:p>
            <a:pPr marL="514350" indent="-514350">
              <a:buFont typeface="Arial" pitchFamily="34" charset="0"/>
              <a:buChar char="•"/>
              <a:defRPr/>
            </a:pPr>
            <a:endParaRPr lang="en-US" sz="2000" dirty="0" smtClean="0">
              <a:latin typeface="+mn-lt"/>
            </a:endParaRPr>
          </a:p>
          <a:p>
            <a:pPr marL="514350" indent="-514350">
              <a:buFont typeface="Arial" pitchFamily="34" charset="0"/>
              <a:buChar char="•"/>
              <a:defRPr/>
            </a:pPr>
            <a:r>
              <a:rPr lang="en-US" sz="2000" dirty="0" smtClean="0">
                <a:latin typeface="+mn-lt"/>
              </a:rPr>
              <a:t>To </a:t>
            </a:r>
            <a:r>
              <a:rPr lang="en-US" sz="2000" dirty="0">
                <a:latin typeface="+mn-lt"/>
              </a:rPr>
              <a:t>use the Tool, must have: </a:t>
            </a:r>
            <a:endParaRPr lang="en-US" sz="2000" dirty="0" smtClean="0">
              <a:latin typeface="+mn-lt"/>
            </a:endParaRPr>
          </a:p>
          <a:p>
            <a:pPr marL="514350" indent="-514350">
              <a:defRPr/>
            </a:pPr>
            <a:endParaRPr lang="en-US" sz="800" dirty="0">
              <a:latin typeface="+mn-lt"/>
            </a:endParaRPr>
          </a:p>
          <a:p>
            <a:pPr marL="914400" lvl="1" indent="-228600">
              <a:spcBef>
                <a:spcPts val="0"/>
              </a:spcBef>
              <a:buFont typeface="Arial" pitchFamily="34" charset="0"/>
              <a:buChar char="•"/>
              <a:defRPr/>
            </a:pPr>
            <a:r>
              <a:rPr lang="en-US" sz="2000" dirty="0">
                <a:latin typeface="+mn-lt"/>
              </a:rPr>
              <a:t>A valid Social Security </a:t>
            </a:r>
            <a:r>
              <a:rPr lang="en-US" sz="2000" dirty="0" smtClean="0">
                <a:latin typeface="+mn-lt"/>
              </a:rPr>
              <a:t>Number</a:t>
            </a:r>
            <a:endParaRPr lang="en-US" sz="2000" b="1" dirty="0">
              <a:latin typeface="+mn-lt"/>
            </a:endParaRPr>
          </a:p>
          <a:p>
            <a:pPr marL="914400" lvl="1" indent="-228600">
              <a:spcBef>
                <a:spcPts val="0"/>
              </a:spcBef>
              <a:buFont typeface="Arial" pitchFamily="34" charset="0"/>
              <a:buChar char="•"/>
              <a:defRPr/>
            </a:pPr>
            <a:r>
              <a:rPr lang="en-US" sz="2000" dirty="0">
                <a:latin typeface="+mn-lt"/>
              </a:rPr>
              <a:t>Filed a </a:t>
            </a:r>
            <a:r>
              <a:rPr lang="en-US" sz="2000" dirty="0" smtClean="0">
                <a:latin typeface="+mn-lt"/>
              </a:rPr>
              <a:t>2013 </a:t>
            </a:r>
            <a:r>
              <a:rPr lang="en-US" sz="2000" dirty="0">
                <a:latin typeface="+mn-lt"/>
              </a:rPr>
              <a:t>federal tax </a:t>
            </a:r>
            <a:r>
              <a:rPr lang="en-US" sz="2000" dirty="0" smtClean="0">
                <a:latin typeface="+mn-lt"/>
              </a:rPr>
              <a:t>return</a:t>
            </a:r>
          </a:p>
          <a:p>
            <a:pPr marL="914400" lvl="1" indent="-228600">
              <a:spcBef>
                <a:spcPts val="0"/>
              </a:spcBef>
              <a:buFont typeface="Arial" pitchFamily="34" charset="0"/>
              <a:buChar char="•"/>
              <a:defRPr/>
            </a:pPr>
            <a:r>
              <a:rPr lang="en-US" sz="2000" dirty="0" smtClean="0">
                <a:latin typeface="+mn-lt"/>
              </a:rPr>
              <a:t>The exact street address and filing status used on the tax return</a:t>
            </a:r>
          </a:p>
          <a:p>
            <a:pPr marL="115888" indent="-115888">
              <a:defRPr/>
            </a:pPr>
            <a:endParaRPr lang="en-US" sz="2000" dirty="0">
              <a:latin typeface="+mn-lt"/>
            </a:endParaRPr>
          </a:p>
          <a:p>
            <a:pPr marL="115888" indent="-115888">
              <a:buFont typeface="Arial" pitchFamily="34" charset="0"/>
              <a:buChar char="•"/>
              <a:defRPr/>
            </a:pPr>
            <a:r>
              <a:rPr lang="en-US" sz="2000" dirty="0">
                <a:latin typeface="+mn-lt"/>
              </a:rPr>
              <a:t>     </a:t>
            </a:r>
            <a:r>
              <a:rPr lang="en-US" sz="2000" dirty="0" smtClean="0">
                <a:latin typeface="+mn-lt"/>
              </a:rPr>
              <a:t> </a:t>
            </a:r>
            <a:r>
              <a:rPr lang="en-US" sz="2000" dirty="0">
                <a:latin typeface="+mn-lt"/>
              </a:rPr>
              <a:t>Filtering </a:t>
            </a:r>
            <a:r>
              <a:rPr lang="en-US" sz="2000" dirty="0" smtClean="0">
                <a:latin typeface="+mn-lt"/>
              </a:rPr>
              <a:t>question on FAFSA </a:t>
            </a:r>
            <a:r>
              <a:rPr lang="en-US" sz="2000" dirty="0">
                <a:latin typeface="+mn-lt"/>
              </a:rPr>
              <a:t>helps </a:t>
            </a:r>
            <a:r>
              <a:rPr lang="en-US" sz="2000" dirty="0" smtClean="0">
                <a:latin typeface="+mn-lt"/>
              </a:rPr>
              <a:t>determine if you can use DRT</a:t>
            </a:r>
            <a:endParaRPr lang="en-US" sz="2000" dirty="0">
              <a:latin typeface="+mn-lt"/>
            </a:endParaRPr>
          </a:p>
          <a:p>
            <a:pPr marL="115888" indent="-115888">
              <a:defRPr/>
            </a:pPr>
            <a:endParaRPr lang="en-US" sz="800" dirty="0">
              <a:latin typeface="+mn-lt"/>
            </a:endParaRPr>
          </a:p>
          <a:p>
            <a:pPr marL="514350" indent="-514350">
              <a:buFont typeface="Arial" pitchFamily="34" charset="0"/>
              <a:buChar char="•"/>
              <a:defRPr/>
            </a:pPr>
            <a:r>
              <a:rPr lang="en-US" sz="2000" dirty="0">
                <a:latin typeface="+mn-lt"/>
              </a:rPr>
              <a:t>IRS Data Retrieval Process meets verification requirements</a:t>
            </a:r>
          </a:p>
          <a:p>
            <a:pPr marL="914400" lvl="1" indent="-228600">
              <a:buFont typeface="Arial" pitchFamily="34" charset="0"/>
              <a:buChar char="•"/>
              <a:defRPr/>
            </a:pPr>
            <a:r>
              <a:rPr lang="en-US" sz="2000" dirty="0">
                <a:latin typeface="+mn-lt"/>
              </a:rPr>
              <a:t>Secure and </a:t>
            </a:r>
            <a:r>
              <a:rPr lang="en-US" sz="2000" u="sng" dirty="0">
                <a:latin typeface="+mn-lt"/>
              </a:rPr>
              <a:t>FAST</a:t>
            </a:r>
            <a:r>
              <a:rPr lang="en-US" sz="2000" dirty="0">
                <a:latin typeface="+mn-lt"/>
              </a:rPr>
              <a:t> option</a:t>
            </a:r>
          </a:p>
          <a:p>
            <a:pPr marL="115888" indent="-115888">
              <a:defRPr/>
            </a:pPr>
            <a:endParaRPr lang="en-US" sz="800" dirty="0">
              <a:latin typeface="+mn-lt"/>
            </a:endParaRPr>
          </a:p>
          <a:p>
            <a:pPr marL="514350" indent="-514350">
              <a:buFont typeface="Arial" pitchFamily="34" charset="0"/>
              <a:buChar char="•"/>
              <a:defRPr/>
            </a:pPr>
            <a:r>
              <a:rPr lang="en-US" sz="2000" dirty="0">
                <a:latin typeface="+mn-lt"/>
              </a:rPr>
              <a:t>Students (and parents) not using the “Tool” </a:t>
            </a:r>
            <a:r>
              <a:rPr lang="en-US" sz="2000" u="sng" dirty="0">
                <a:latin typeface="+mn-lt"/>
              </a:rPr>
              <a:t>and</a:t>
            </a:r>
            <a:r>
              <a:rPr lang="en-US" sz="2000" dirty="0">
                <a:latin typeface="+mn-lt"/>
              </a:rPr>
              <a:t>  selected for verification:</a:t>
            </a:r>
          </a:p>
          <a:p>
            <a:pPr marL="914400" lvl="1" indent="-285750">
              <a:buFont typeface="Arial" pitchFamily="34" charset="0"/>
              <a:buChar char="•"/>
              <a:defRPr/>
            </a:pPr>
            <a:r>
              <a:rPr lang="en-US" sz="2000" dirty="0">
                <a:latin typeface="+mn-lt"/>
              </a:rPr>
              <a:t>In most cases, must submit an IRS Tax Return </a:t>
            </a:r>
            <a:r>
              <a:rPr lang="en-US" sz="2000" u="sng" dirty="0">
                <a:latin typeface="+mn-lt"/>
              </a:rPr>
              <a:t>Transcript</a:t>
            </a:r>
            <a:r>
              <a:rPr lang="en-US" sz="2000" dirty="0">
                <a:latin typeface="+mn-lt"/>
              </a:rPr>
              <a:t>  rather than a Tax Return</a:t>
            </a:r>
          </a:p>
          <a:p>
            <a:pPr marL="573088" lvl="1" indent="-115888">
              <a:buFont typeface="Arial" pitchFamily="34" charset="0"/>
              <a:buChar char="•"/>
              <a:defRPr/>
            </a:pPr>
            <a:endParaRPr lang="en-US" dirty="0">
              <a:latin typeface="+mn-lt"/>
            </a:endParaRPr>
          </a:p>
          <a:p>
            <a:pPr marL="573088" lvl="1" indent="-115888">
              <a:buFont typeface="Arial" pitchFamily="34" charset="0"/>
              <a:buChar char="•"/>
              <a:defRPr/>
            </a:pPr>
            <a:endParaRPr lang="en-US" dirty="0">
              <a:latin typeface="+mn-lt"/>
            </a:endParaRPr>
          </a:p>
          <a:p>
            <a:pPr marL="573088" lvl="1" indent="-115888">
              <a:buFont typeface="Arial" pitchFamily="34" charset="0"/>
              <a:buChar char="•"/>
              <a:defRPr/>
            </a:pPr>
            <a:endParaRPr lang="en-US" dirty="0">
              <a:latin typeface="+mn-lt"/>
            </a:endParaRPr>
          </a:p>
          <a:p>
            <a:pPr marL="573088" lvl="1" indent="-115888">
              <a:buFont typeface="Arial" pitchFamily="34" charset="0"/>
              <a:buChar char="•"/>
              <a:defRPr/>
            </a:pPr>
            <a:endParaRPr lang="en-US" dirty="0">
              <a:latin typeface="+mn-lt"/>
            </a:endParaRPr>
          </a:p>
          <a:p>
            <a:pPr marL="573088" lvl="1" indent="-115888">
              <a:buFont typeface="Arial" pitchFamily="34" charset="0"/>
              <a:buChar char="•"/>
              <a:defRPr/>
            </a:pPr>
            <a:endParaRPr lang="en-US" dirty="0">
              <a:latin typeface="+mn-lt"/>
            </a:endParaRPr>
          </a:p>
          <a:p>
            <a:pPr marL="573088" lvl="1" indent="-115888">
              <a:buFont typeface="Arial" pitchFamily="34" charset="0"/>
              <a:buChar char="•"/>
              <a:defRPr/>
            </a:pPr>
            <a:endParaRPr lang="en-US" dirty="0">
              <a:latin typeface="+mn-lt"/>
            </a:endParaRPr>
          </a:p>
          <a:p>
            <a:pPr marL="115888" indent="-115888">
              <a:buFont typeface="Arial" pitchFamily="34" charset="0"/>
              <a:buChar char="•"/>
              <a:defRPr/>
            </a:pPr>
            <a:endParaRPr lang="en-US" dirty="0">
              <a:latin typeface="Arial" charset="0"/>
            </a:endParaRPr>
          </a:p>
        </p:txBody>
      </p:sp>
      <p:sp>
        <p:nvSpPr>
          <p:cNvPr id="4" name="Rectangle 3"/>
          <p:cNvSpPr/>
          <p:nvPr/>
        </p:nvSpPr>
        <p:spPr>
          <a:xfrm>
            <a:off x="0" y="0"/>
            <a:ext cx="9144000" cy="15430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b="1" dirty="0">
                <a:solidFill>
                  <a:schemeClr val="tx1"/>
                </a:solidFill>
                <a:latin typeface="+mj-lt"/>
              </a:rPr>
              <a:t> </a:t>
            </a:r>
            <a:r>
              <a:rPr lang="en-US" sz="4400" dirty="0" smtClean="0">
                <a:solidFill>
                  <a:schemeClr val="tx1"/>
                </a:solidFill>
                <a:latin typeface="+mj-lt"/>
              </a:rPr>
              <a:t>DRT (continued)</a:t>
            </a:r>
            <a:endParaRPr lang="en-US" sz="4400" dirty="0">
              <a:solidFill>
                <a:schemeClr val="tx1"/>
              </a:solidFill>
              <a:latin typeface="+mj-lt"/>
            </a:endParaRPr>
          </a:p>
        </p:txBody>
      </p:sp>
      <p:sp>
        <p:nvSpPr>
          <p:cNvPr id="5" name="Slide Number Placeholder 4"/>
          <p:cNvSpPr>
            <a:spLocks noGrp="1"/>
          </p:cNvSpPr>
          <p:nvPr>
            <p:ph type="sldNum" sz="quarter" idx="12"/>
          </p:nvPr>
        </p:nvSpPr>
        <p:spPr/>
        <p:txBody>
          <a:bodyPr/>
          <a:lstStyle/>
          <a:p>
            <a:pPr>
              <a:defRPr/>
            </a:pPr>
            <a:fld id="{62EAC57B-7D89-43FA-9AF6-9010FEF338FB}" type="slidenum">
              <a:rPr lang="fr-FR" smtClean="0"/>
              <a:pPr>
                <a:defRPr/>
              </a:pPr>
              <a:t>28</a:t>
            </a:fld>
            <a:endParaRPr lang="fr-FR" dirty="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600200"/>
          </a:xfrm>
        </p:spPr>
        <p:txBody>
          <a:bodyPr/>
          <a:lstStyle/>
          <a:p>
            <a:r>
              <a:rPr lang="en-US" sz="4000" dirty="0" smtClean="0">
                <a:solidFill>
                  <a:schemeClr val="tx1"/>
                </a:solidFill>
              </a:rPr>
              <a:t>FAFSA on the Web’s Homepage</a:t>
            </a:r>
            <a:endParaRPr lang="en-US" sz="4800" dirty="0" smtClean="0">
              <a:solidFill>
                <a:schemeClr val="tx1"/>
              </a:solidFill>
            </a:endParaRPr>
          </a:p>
        </p:txBody>
      </p:sp>
      <p:pic>
        <p:nvPicPr>
          <p:cNvPr id="4" name="Picture 5"/>
          <p:cNvPicPr>
            <a:picLocks noChangeAspect="1" noChangeArrowheads="1"/>
          </p:cNvPicPr>
          <p:nvPr/>
        </p:nvPicPr>
        <p:blipFill>
          <a:blip r:embed="rId3" cstate="print"/>
          <a:srcRect/>
          <a:stretch>
            <a:fillRect/>
          </a:stretch>
        </p:blipFill>
        <p:spPr bwMode="auto">
          <a:xfrm>
            <a:off x="1371600" y="1676400"/>
            <a:ext cx="6172200" cy="5181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29</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Financial Aid?</a:t>
            </a:r>
            <a:endParaRPr lang="en-US" dirty="0">
              <a:solidFill>
                <a:schemeClr val="tx1"/>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2800" dirty="0" smtClean="0"/>
              <a:t>Financial aid consists of funds provided to</a:t>
            </a:r>
          </a:p>
          <a:p>
            <a:pPr algn="ctr">
              <a:buNone/>
            </a:pPr>
            <a:r>
              <a:rPr lang="en-US" sz="2800" dirty="0" smtClean="0"/>
              <a:t>students and families to help pay for</a:t>
            </a:r>
          </a:p>
          <a:p>
            <a:pPr algn="ctr">
              <a:buNone/>
            </a:pPr>
            <a:r>
              <a:rPr lang="en-US" sz="2800" dirty="0" smtClean="0"/>
              <a:t>postsecondary (college) educational expenses</a:t>
            </a:r>
            <a:endParaRPr lang="en-US" sz="2800"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3</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solidFill>
                  <a:schemeClr val="tx1"/>
                </a:solidFill>
              </a:rPr>
              <a:t>Before Beginning a FAFSA</a:t>
            </a:r>
          </a:p>
        </p:txBody>
      </p:sp>
      <p:sp>
        <p:nvSpPr>
          <p:cNvPr id="52227" name="Content Placeholder 2"/>
          <p:cNvSpPr>
            <a:spLocks noGrp="1"/>
          </p:cNvSpPr>
          <p:nvPr>
            <p:ph idx="1"/>
          </p:nvPr>
        </p:nvSpPr>
        <p:spPr/>
        <p:txBody>
          <a:bodyPr/>
          <a:lstStyle/>
          <a:p>
            <a:pPr>
              <a:buFont typeface="Arial" pitchFamily="34" charset="0"/>
              <a:buNone/>
            </a:pPr>
            <a:endParaRPr lang="en-US" dirty="0" smtClean="0"/>
          </a:p>
          <a:p>
            <a:r>
              <a:rPr lang="en-US" sz="2400" dirty="0" smtClean="0"/>
              <a:t>Gather the documents you need</a:t>
            </a:r>
          </a:p>
          <a:p>
            <a:pPr>
              <a:buNone/>
            </a:pPr>
            <a:endParaRPr lang="en-US" sz="1200" dirty="0" smtClean="0"/>
          </a:p>
          <a:p>
            <a:r>
              <a:rPr lang="en-US" sz="2400" dirty="0" smtClean="0"/>
              <a:t>Print and complete a FAFSA on the Web Worksheet</a:t>
            </a:r>
          </a:p>
          <a:p>
            <a:pPr>
              <a:buNone/>
            </a:pPr>
            <a:endParaRPr lang="en-US" sz="1200" dirty="0" smtClean="0"/>
          </a:p>
          <a:p>
            <a:r>
              <a:rPr lang="en-US" sz="2400" dirty="0" smtClean="0"/>
              <a:t>Apply for a PIN now!</a:t>
            </a:r>
          </a:p>
          <a:p>
            <a:endParaRPr lang="en-US" sz="2400" dirty="0" smtClean="0"/>
          </a:p>
          <a:p>
            <a:pPr>
              <a:buNone/>
            </a:pPr>
            <a:endParaRPr lang="en-US" sz="1400" dirty="0" smtClean="0"/>
          </a:p>
        </p:txBody>
      </p:sp>
      <p:sp>
        <p:nvSpPr>
          <p:cNvPr id="5" name="Slide Number Placeholder 4"/>
          <p:cNvSpPr>
            <a:spLocks noGrp="1"/>
          </p:cNvSpPr>
          <p:nvPr>
            <p:ph type="sldNum" sz="quarter" idx="12"/>
          </p:nvPr>
        </p:nvSpPr>
        <p:spPr/>
        <p:txBody>
          <a:bodyPr/>
          <a:lstStyle/>
          <a:p>
            <a:pPr>
              <a:defRPr/>
            </a:pPr>
            <a:fld id="{103F6449-12A6-42EE-8073-B22530F8810D}" type="slidenum">
              <a:rPr lang="fr-FR" smtClean="0"/>
              <a:pPr>
                <a:defRPr/>
              </a:pPr>
              <a:t>30</a:t>
            </a:fld>
            <a:endParaRPr lang="fr-FR" dirty="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600200"/>
          </a:xfrm>
        </p:spPr>
        <p:txBody>
          <a:bodyPr/>
          <a:lstStyle/>
          <a:p>
            <a:r>
              <a:rPr lang="en-US" dirty="0" smtClean="0">
                <a:solidFill>
                  <a:schemeClr val="tx1"/>
                </a:solidFill>
              </a:rPr>
              <a:t>FAFSA on the Web Worksheet</a:t>
            </a:r>
          </a:p>
        </p:txBody>
      </p:sp>
      <p:sp>
        <p:nvSpPr>
          <p:cNvPr id="53251" name="Rectangle 9"/>
          <p:cNvSpPr>
            <a:spLocks noGrp="1" noChangeArrowheads="1"/>
          </p:cNvSpPr>
          <p:nvPr>
            <p:ph idx="1"/>
          </p:nvPr>
        </p:nvSpPr>
        <p:spPr>
          <a:xfrm>
            <a:off x="406400" y="1943100"/>
            <a:ext cx="8534400" cy="4114800"/>
          </a:xfrm>
        </p:spPr>
        <p:txBody>
          <a:bodyPr/>
          <a:lstStyle/>
          <a:p>
            <a:pPr>
              <a:lnSpc>
                <a:spcPct val="90000"/>
              </a:lnSpc>
            </a:pPr>
            <a:r>
              <a:rPr lang="en-US" sz="2400" b="1" dirty="0" smtClean="0"/>
              <a:t>Complete the Worksheet to help you complete the FAFSA on the Web</a:t>
            </a:r>
          </a:p>
          <a:p>
            <a:pPr>
              <a:lnSpc>
                <a:spcPct val="90000"/>
              </a:lnSpc>
              <a:buNone/>
            </a:pPr>
            <a:endParaRPr lang="en-US" sz="800" b="1" dirty="0" smtClean="0"/>
          </a:p>
          <a:p>
            <a:pPr lvl="1">
              <a:lnSpc>
                <a:spcPct val="90000"/>
              </a:lnSpc>
            </a:pPr>
            <a:r>
              <a:rPr lang="en-US" sz="2400" dirty="0" smtClean="0"/>
              <a:t>Questions on the Worksheet are ordered the same as they are online</a:t>
            </a:r>
          </a:p>
          <a:p>
            <a:pPr lvl="1">
              <a:lnSpc>
                <a:spcPct val="90000"/>
              </a:lnSpc>
              <a:buNone/>
            </a:pPr>
            <a:endParaRPr lang="en-US" sz="800" dirty="0" smtClean="0"/>
          </a:p>
          <a:p>
            <a:pPr lvl="1">
              <a:lnSpc>
                <a:spcPct val="90000"/>
              </a:lnSpc>
            </a:pPr>
            <a:r>
              <a:rPr lang="en-US" sz="2400" dirty="0" smtClean="0"/>
              <a:t>Questions on the paper FAFSA are ordered differently than they are online</a:t>
            </a:r>
          </a:p>
          <a:p>
            <a:pPr>
              <a:lnSpc>
                <a:spcPct val="90000"/>
              </a:lnSpc>
            </a:pPr>
            <a:endParaRPr lang="en-US" sz="1200" dirty="0" smtClean="0"/>
          </a:p>
          <a:p>
            <a:pPr>
              <a:lnSpc>
                <a:spcPct val="90000"/>
              </a:lnSpc>
            </a:pPr>
            <a:endParaRPr lang="en-US" sz="1200" dirty="0" smtClean="0"/>
          </a:p>
          <a:p>
            <a:pPr algn="ctr">
              <a:lnSpc>
                <a:spcPct val="90000"/>
              </a:lnSpc>
              <a:buNone/>
            </a:pPr>
            <a:r>
              <a:rPr lang="en-US" sz="2400" dirty="0" smtClean="0"/>
              <a:t>The FAFSA Worksheet is available as a PDF at fafsa.gov </a:t>
            </a:r>
          </a:p>
          <a:p>
            <a:pPr>
              <a:lnSpc>
                <a:spcPct val="90000"/>
              </a:lnSpc>
            </a:pPr>
            <a:endParaRPr lang="en-US" sz="2800" dirty="0" smtClean="0"/>
          </a:p>
        </p:txBody>
      </p:sp>
      <p:sp>
        <p:nvSpPr>
          <p:cNvPr id="4" name="Slide Number Placeholder 3"/>
          <p:cNvSpPr>
            <a:spLocks noGrp="1"/>
          </p:cNvSpPr>
          <p:nvPr>
            <p:ph type="sldNum" sz="quarter" idx="12"/>
          </p:nvPr>
        </p:nvSpPr>
        <p:spPr/>
        <p:txBody>
          <a:bodyPr/>
          <a:lstStyle/>
          <a:p>
            <a:pPr>
              <a:defRPr/>
            </a:pPr>
            <a:fld id="{9315D869-C349-4A48-9F5E-7C706C70B973}" type="slidenum">
              <a:rPr lang="fr-FR" smtClean="0"/>
              <a:pPr>
                <a:defRPr/>
              </a:pPr>
              <a:t>31</a:t>
            </a:fld>
            <a:endParaRPr lang="fr-FR" dirty="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latin typeface="Calibri" pitchFamily="34" charset="0"/>
              </a:rPr>
              <a:t>Message for Applicants Who Indicate They “Will File” Their Taxes</a:t>
            </a:r>
            <a:endParaRPr lang="en-US" sz="4000"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32</a:t>
            </a:fld>
            <a:endParaRPr lang="fr-FR" dirty="0"/>
          </a:p>
        </p:txBody>
      </p:sp>
      <p:pic>
        <p:nvPicPr>
          <p:cNvPr id="6" name="Content Placeholder 5" descr="A screenshot of the FAFSA Student Financial Information"/>
          <p:cNvPicPr>
            <a:picLocks noGrp="1"/>
          </p:cNvPicPr>
          <p:nvPr>
            <p:ph idx="1"/>
          </p:nvPr>
        </p:nvPicPr>
        <p:blipFill>
          <a:blip r:embed="rId2" cstate="print"/>
          <a:srcRect l="2091" r="2159" b="69866"/>
          <a:stretch>
            <a:fillRect/>
          </a:stretch>
        </p:blipFill>
        <p:spPr bwMode="auto">
          <a:xfrm>
            <a:off x="685800" y="1981200"/>
            <a:ext cx="7848600" cy="381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IRS Data Retrieval Tool</a:t>
            </a:r>
            <a:br>
              <a:rPr lang="en-US" dirty="0" smtClean="0">
                <a:solidFill>
                  <a:schemeClr val="tx1"/>
                </a:solidFill>
              </a:rPr>
            </a:br>
            <a:r>
              <a:rPr lang="en-US" dirty="0" smtClean="0">
                <a:solidFill>
                  <a:schemeClr val="tx1"/>
                </a:solidFill>
              </a:rPr>
              <a:t>Filtering Question</a:t>
            </a:r>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33</a:t>
            </a:fld>
            <a:endParaRPr lang="fr-FR" dirty="0"/>
          </a:p>
        </p:txBody>
      </p:sp>
      <p:pic>
        <p:nvPicPr>
          <p:cNvPr id="6" name="Content Placeholder 5"/>
          <p:cNvPicPr>
            <a:picLocks noGrp="1"/>
          </p:cNvPicPr>
          <p:nvPr>
            <p:ph idx="1"/>
          </p:nvPr>
        </p:nvPicPr>
        <p:blipFill>
          <a:blip r:embed="rId2" cstate="print"/>
          <a:srcRect l="25499" t="36132" r="38886" b="11998"/>
          <a:stretch>
            <a:fillRect/>
          </a:stretch>
        </p:blipFill>
        <p:spPr bwMode="auto">
          <a:xfrm>
            <a:off x="914400" y="1752600"/>
            <a:ext cx="73914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Signing the FAFSA</a:t>
            </a:r>
            <a:endParaRPr lang="en-US" dirty="0">
              <a:solidFill>
                <a:schemeClr val="tx1"/>
              </a:solidFill>
            </a:endParaRPr>
          </a:p>
        </p:txBody>
      </p:sp>
      <p:sp>
        <p:nvSpPr>
          <p:cNvPr id="3" name="Content Placeholder 2"/>
          <p:cNvSpPr>
            <a:spLocks noGrp="1"/>
          </p:cNvSpPr>
          <p:nvPr>
            <p:ph idx="1"/>
          </p:nvPr>
        </p:nvSpPr>
        <p:spPr/>
        <p:txBody>
          <a:bodyPr/>
          <a:lstStyle/>
          <a:p>
            <a:pPr>
              <a:buNone/>
            </a:pPr>
            <a:endParaRPr lang="en-US" sz="800" dirty="0" smtClean="0"/>
          </a:p>
          <a:p>
            <a:r>
              <a:rPr lang="en-US" sz="2800" dirty="0" smtClean="0"/>
              <a:t>After completing the FAFSA, student and parent         (if dependent) must sign by:</a:t>
            </a:r>
          </a:p>
          <a:p>
            <a:endParaRPr lang="en-US" sz="2800" dirty="0" smtClean="0"/>
          </a:p>
          <a:p>
            <a:pPr marL="846138" lvl="1" indent="-327025" defTabSz="1039813" eaLnBrk="1" hangingPunct="1">
              <a:lnSpc>
                <a:spcPct val="90000"/>
              </a:lnSpc>
            </a:pPr>
            <a:r>
              <a:rPr lang="en-US" sz="2500" dirty="0" smtClean="0"/>
              <a:t>Entering PIN</a:t>
            </a:r>
            <a:r>
              <a:rPr lang="en-US" sz="2400" dirty="0" smtClean="0"/>
              <a:t>     </a:t>
            </a:r>
          </a:p>
          <a:p>
            <a:pPr marL="1298575" lvl="2" indent="-258763" defTabSz="1039813" eaLnBrk="1" hangingPunct="1">
              <a:lnSpc>
                <a:spcPct val="90000"/>
              </a:lnSpc>
            </a:pPr>
            <a:r>
              <a:rPr lang="en-US" dirty="0" smtClean="0"/>
              <a:t>Both student and one parent should each have PINs</a:t>
            </a:r>
          </a:p>
          <a:p>
            <a:pPr marL="1298575" lvl="2" indent="-258763" defTabSz="1039813" eaLnBrk="1" hangingPunct="1">
              <a:lnSpc>
                <a:spcPct val="90000"/>
              </a:lnSpc>
              <a:buNone/>
            </a:pPr>
            <a:endParaRPr lang="en-US" sz="1600" dirty="0" smtClean="0"/>
          </a:p>
          <a:p>
            <a:pPr marL="846138" lvl="1" indent="-327025" defTabSz="1039813" eaLnBrk="1" hangingPunct="1">
              <a:lnSpc>
                <a:spcPct val="90000"/>
              </a:lnSpc>
              <a:buNone/>
            </a:pPr>
            <a:r>
              <a:rPr lang="en-US" sz="2400" dirty="0" smtClean="0"/>
              <a:t>OR</a:t>
            </a:r>
          </a:p>
          <a:p>
            <a:pPr marL="846138" lvl="1" indent="-327025" defTabSz="1039813" eaLnBrk="1" hangingPunct="1">
              <a:lnSpc>
                <a:spcPct val="90000"/>
              </a:lnSpc>
              <a:buNone/>
            </a:pPr>
            <a:endParaRPr lang="en-US" sz="1600" dirty="0" smtClean="0"/>
          </a:p>
          <a:p>
            <a:pPr marL="846138" lvl="1" indent="-327025" defTabSz="1039813" eaLnBrk="1" hangingPunct="1">
              <a:lnSpc>
                <a:spcPct val="90000"/>
              </a:lnSpc>
            </a:pPr>
            <a:r>
              <a:rPr lang="en-US" sz="2500" dirty="0" smtClean="0"/>
              <a:t>Print signature page, sign and mail to address provided within 7 days</a:t>
            </a:r>
          </a:p>
          <a:p>
            <a:pPr marL="1298575" lvl="2" indent="-258763" defTabSz="1039813" eaLnBrk="1" hangingPunct="1">
              <a:lnSpc>
                <a:spcPct val="90000"/>
              </a:lnSpc>
              <a:buNone/>
            </a:pPr>
            <a:endParaRPr lang="en-US" dirty="0" smtClean="0"/>
          </a:p>
          <a:p>
            <a:endParaRPr lang="en-US" sz="2800" dirty="0" smtClean="0"/>
          </a:p>
          <a:p>
            <a:pPr>
              <a:buNone/>
            </a:pPr>
            <a:endParaRPr lang="en-US" sz="2800"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34</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srcRect l="14998" t="10799" r="14998" b="33595"/>
          <a:stretch>
            <a:fillRect/>
          </a:stretch>
        </p:blipFill>
        <p:spPr bwMode="auto">
          <a:xfrm>
            <a:off x="1524000" y="1676400"/>
            <a:ext cx="7620000" cy="3930650"/>
          </a:xfrm>
          <a:prstGeom prst="rect">
            <a:avLst/>
          </a:prstGeom>
          <a:noFill/>
          <a:ln w="9525">
            <a:noFill/>
            <a:miter lim="800000"/>
            <a:headEnd/>
            <a:tailEnd/>
          </a:ln>
        </p:spPr>
      </p:pic>
      <p:sp>
        <p:nvSpPr>
          <p:cNvPr id="61442" name="Rectangle 2"/>
          <p:cNvSpPr>
            <a:spLocks noGrp="1" noChangeArrowheads="1"/>
          </p:cNvSpPr>
          <p:nvPr>
            <p:ph type="title"/>
          </p:nvPr>
        </p:nvSpPr>
        <p:spPr>
          <a:xfrm>
            <a:off x="0" y="0"/>
            <a:ext cx="9144000" cy="1485900"/>
          </a:xfrm>
        </p:spPr>
        <p:txBody>
          <a:bodyPr/>
          <a:lstStyle/>
          <a:p>
            <a:r>
              <a:rPr lang="en-US" sz="3600" dirty="0" smtClean="0">
                <a:solidFill>
                  <a:schemeClr val="tx1"/>
                </a:solidFill>
              </a:rPr>
              <a:t>Sign the Application  and Submit</a:t>
            </a:r>
            <a:br>
              <a:rPr lang="en-US" sz="3600" dirty="0" smtClean="0">
                <a:solidFill>
                  <a:schemeClr val="tx1"/>
                </a:solidFill>
              </a:rPr>
            </a:br>
            <a:r>
              <a:rPr lang="en-US" sz="3600" dirty="0" smtClean="0">
                <a:solidFill>
                  <a:schemeClr val="tx1"/>
                </a:solidFill>
              </a:rPr>
              <a:t>by clicking “Submit My FAFSA Now”</a:t>
            </a:r>
          </a:p>
        </p:txBody>
      </p:sp>
      <p:sp>
        <p:nvSpPr>
          <p:cNvPr id="5" name="Rectangle 4"/>
          <p:cNvSpPr/>
          <p:nvPr/>
        </p:nvSpPr>
        <p:spPr>
          <a:xfrm>
            <a:off x="0" y="2743200"/>
            <a:ext cx="2032000" cy="314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rPr>
              <a:t>The Sign &amp; Submit page includes the signature process for the student </a:t>
            </a:r>
          </a:p>
          <a:p>
            <a:pPr>
              <a:defRPr/>
            </a:pPr>
            <a:endParaRPr lang="en-US" sz="2400" dirty="0">
              <a:solidFill>
                <a:schemeClr val="tx1"/>
              </a:solidFill>
            </a:endParaRPr>
          </a:p>
          <a:p>
            <a:pPr>
              <a:defRPr/>
            </a:pPr>
            <a:endParaRPr lang="en-US" sz="2400" dirty="0">
              <a:solidFill>
                <a:schemeClr val="tx1"/>
              </a:solidFill>
            </a:endParaRPr>
          </a:p>
        </p:txBody>
      </p:sp>
      <p:sp>
        <p:nvSpPr>
          <p:cNvPr id="6" name="Oval 5"/>
          <p:cNvSpPr/>
          <p:nvPr/>
        </p:nvSpPr>
        <p:spPr>
          <a:xfrm>
            <a:off x="2057400" y="4724400"/>
            <a:ext cx="2895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pPr>
              <a:defRPr/>
            </a:pPr>
            <a:fld id="{9315D869-C349-4A48-9F5E-7C706C70B973}" type="slidenum">
              <a:rPr lang="fr-FR" smtClean="0"/>
              <a:pPr>
                <a:defRPr/>
              </a:pPr>
              <a:t>35</a:t>
            </a:fld>
            <a:endParaRPr lang="fr-FR" dirty="0"/>
          </a:p>
        </p:txBody>
      </p:sp>
      <p:sp>
        <p:nvSpPr>
          <p:cNvPr id="9" name="Footer Placeholder 8"/>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srcRect l="14998" t="20396" r="14998" b="11998"/>
          <a:stretch>
            <a:fillRect/>
          </a:stretch>
        </p:blipFill>
        <p:spPr bwMode="auto">
          <a:xfrm>
            <a:off x="2057400" y="1600200"/>
            <a:ext cx="7086599" cy="5257800"/>
          </a:xfrm>
          <a:prstGeom prst="rect">
            <a:avLst/>
          </a:prstGeom>
          <a:noFill/>
          <a:ln w="9525">
            <a:noFill/>
            <a:miter lim="800000"/>
            <a:headEnd/>
            <a:tailEnd/>
          </a:ln>
        </p:spPr>
      </p:pic>
      <p:sp>
        <p:nvSpPr>
          <p:cNvPr id="62467" name="Rectangle 2"/>
          <p:cNvSpPr>
            <a:spLocks noGrp="1" noChangeArrowheads="1"/>
          </p:cNvSpPr>
          <p:nvPr>
            <p:ph type="title"/>
          </p:nvPr>
        </p:nvSpPr>
        <p:spPr>
          <a:xfrm>
            <a:off x="0" y="0"/>
            <a:ext cx="9144000" cy="1543050"/>
          </a:xfrm>
        </p:spPr>
        <p:txBody>
          <a:bodyPr/>
          <a:lstStyle/>
          <a:p>
            <a:r>
              <a:rPr lang="en-US" dirty="0" smtClean="0">
                <a:solidFill>
                  <a:schemeClr val="tx1"/>
                </a:solidFill>
              </a:rPr>
              <a:t>FAFSA Confirmation Page</a:t>
            </a:r>
          </a:p>
        </p:txBody>
      </p:sp>
      <p:sp>
        <p:nvSpPr>
          <p:cNvPr id="6" name="Rectangle 5"/>
          <p:cNvSpPr/>
          <p:nvPr/>
        </p:nvSpPr>
        <p:spPr>
          <a:xfrm>
            <a:off x="7620000" y="1143000"/>
            <a:ext cx="15240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2362200" y="2667000"/>
            <a:ext cx="6477000" cy="1371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472" name="Rectangle 13"/>
          <p:cNvSpPr>
            <a:spLocks noChangeArrowheads="1"/>
          </p:cNvSpPr>
          <p:nvPr/>
        </p:nvSpPr>
        <p:spPr bwMode="auto">
          <a:xfrm>
            <a:off x="304800" y="1885950"/>
            <a:ext cx="1905000" cy="4575612"/>
          </a:xfrm>
          <a:prstGeom prst="rect">
            <a:avLst/>
          </a:prstGeom>
          <a:noFill/>
          <a:ln w="9525">
            <a:noFill/>
            <a:miter lim="800000"/>
            <a:headEnd/>
            <a:tailEnd/>
          </a:ln>
        </p:spPr>
        <p:txBody>
          <a:bodyPr wrap="square">
            <a:spAutoFit/>
          </a:bodyPr>
          <a:lstStyle/>
          <a:p>
            <a:pPr marL="228600" indent="-228600">
              <a:spcBef>
                <a:spcPts val="800"/>
              </a:spcBef>
              <a:spcAft>
                <a:spcPts val="600"/>
              </a:spcAft>
              <a:buFont typeface="Arial" pitchFamily="34" charset="0"/>
              <a:buChar char="•"/>
            </a:pPr>
            <a:endParaRPr lang="en-US" dirty="0" smtClean="0"/>
          </a:p>
          <a:p>
            <a:pPr marL="228600" indent="-228600">
              <a:spcBef>
                <a:spcPts val="800"/>
              </a:spcBef>
              <a:spcAft>
                <a:spcPts val="600"/>
              </a:spcAft>
              <a:buFont typeface="Arial" pitchFamily="34" charset="0"/>
              <a:buChar char="•"/>
            </a:pPr>
            <a:endParaRPr lang="en-US" dirty="0" smtClean="0"/>
          </a:p>
          <a:p>
            <a:pPr marL="228600" indent="-228600">
              <a:spcBef>
                <a:spcPts val="800"/>
              </a:spcBef>
              <a:spcAft>
                <a:spcPts val="600"/>
              </a:spcAft>
              <a:buFont typeface="Arial" pitchFamily="34" charset="0"/>
              <a:buChar char="•"/>
            </a:pPr>
            <a:r>
              <a:rPr lang="en-US" dirty="0" smtClean="0"/>
              <a:t>Next steps</a:t>
            </a:r>
          </a:p>
          <a:p>
            <a:pPr marL="228600" indent="-228600">
              <a:spcBef>
                <a:spcPts val="800"/>
              </a:spcBef>
              <a:spcAft>
                <a:spcPts val="600"/>
              </a:spcAft>
              <a:buFont typeface="Arial" pitchFamily="34" charset="0"/>
              <a:buChar char="•"/>
            </a:pPr>
            <a:endParaRPr lang="en-US" dirty="0" smtClean="0"/>
          </a:p>
          <a:p>
            <a:pPr marL="228600" indent="-228600">
              <a:spcBef>
                <a:spcPts val="800"/>
              </a:spcBef>
              <a:spcAft>
                <a:spcPts val="600"/>
              </a:spcAft>
              <a:buFont typeface="Arial" pitchFamily="34" charset="0"/>
              <a:buChar char="•"/>
            </a:pPr>
            <a:endParaRPr lang="en-US" dirty="0" smtClean="0"/>
          </a:p>
          <a:p>
            <a:pPr marL="228600" indent="-228600">
              <a:spcBef>
                <a:spcPts val="800"/>
              </a:spcBef>
              <a:spcAft>
                <a:spcPts val="600"/>
              </a:spcAft>
              <a:buFont typeface="Arial" pitchFamily="34" charset="0"/>
              <a:buChar char="•"/>
            </a:pPr>
            <a:r>
              <a:rPr lang="en-US" dirty="0" smtClean="0"/>
              <a:t>EFC estimate</a:t>
            </a:r>
          </a:p>
          <a:p>
            <a:pPr marL="228600" indent="-228600">
              <a:spcBef>
                <a:spcPts val="800"/>
              </a:spcBef>
              <a:spcAft>
                <a:spcPts val="600"/>
              </a:spcAft>
              <a:buFont typeface="Arial" pitchFamily="34" charset="0"/>
              <a:buChar char="•"/>
            </a:pPr>
            <a:r>
              <a:rPr lang="en-US" dirty="0" smtClean="0"/>
              <a:t>Pell </a:t>
            </a:r>
            <a:r>
              <a:rPr lang="en-US" dirty="0"/>
              <a:t>Grant </a:t>
            </a:r>
            <a:r>
              <a:rPr lang="en-US" dirty="0" smtClean="0"/>
              <a:t>&amp; Direct </a:t>
            </a:r>
            <a:r>
              <a:rPr lang="en-US" dirty="0"/>
              <a:t>Loan estimates</a:t>
            </a:r>
          </a:p>
          <a:p>
            <a:pPr marL="228600" indent="-228600">
              <a:spcBef>
                <a:spcPts val="800"/>
              </a:spcBef>
              <a:spcAft>
                <a:spcPts val="600"/>
              </a:spcAft>
              <a:buFont typeface="Arial" pitchFamily="34" charset="0"/>
              <a:buChar char="•"/>
            </a:pPr>
            <a:endParaRPr lang="en-US" dirty="0" smtClean="0"/>
          </a:p>
          <a:p>
            <a:pPr marL="228600" indent="-228600">
              <a:spcBef>
                <a:spcPts val="800"/>
              </a:spcBef>
              <a:spcAft>
                <a:spcPts val="600"/>
              </a:spcAft>
              <a:buFont typeface="Arial" pitchFamily="34" charset="0"/>
              <a:buChar char="•"/>
            </a:pPr>
            <a:endParaRPr lang="en-US" dirty="0" smtClean="0"/>
          </a:p>
        </p:txBody>
      </p:sp>
      <p:sp>
        <p:nvSpPr>
          <p:cNvPr id="14" name="Oval 13"/>
          <p:cNvSpPr/>
          <p:nvPr/>
        </p:nvSpPr>
        <p:spPr>
          <a:xfrm>
            <a:off x="2209800" y="4495800"/>
            <a:ext cx="34290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5867400" y="4800600"/>
            <a:ext cx="29718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Slide Number Placeholder 8"/>
          <p:cNvSpPr>
            <a:spLocks noGrp="1"/>
          </p:cNvSpPr>
          <p:nvPr>
            <p:ph type="sldNum" sz="quarter" idx="12"/>
          </p:nvPr>
        </p:nvSpPr>
        <p:spPr/>
        <p:txBody>
          <a:bodyPr/>
          <a:lstStyle/>
          <a:p>
            <a:pPr>
              <a:defRPr/>
            </a:pPr>
            <a:fld id="{9315D869-C349-4A48-9F5E-7C706C70B973}" type="slidenum">
              <a:rPr lang="fr-FR" smtClean="0"/>
              <a:pPr>
                <a:defRPr/>
              </a:pPr>
              <a:t>36</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happens after I file the FAFSA?</a:t>
            </a:r>
            <a:endParaRPr lang="en-US" dirty="0">
              <a:solidFill>
                <a:schemeClr val="tx1"/>
              </a:solidFill>
            </a:endParaRPr>
          </a:p>
        </p:txBody>
      </p:sp>
      <p:sp>
        <p:nvSpPr>
          <p:cNvPr id="3" name="Content Placeholder 2"/>
          <p:cNvSpPr>
            <a:spLocks noGrp="1"/>
          </p:cNvSpPr>
          <p:nvPr>
            <p:ph idx="1"/>
          </p:nvPr>
        </p:nvSpPr>
        <p:spPr/>
        <p:txBody>
          <a:bodyPr/>
          <a:lstStyle/>
          <a:p>
            <a:pPr marL="514350" indent="-514350">
              <a:buFont typeface="+mj-lt"/>
              <a:buAutoNum type="arabicPeriod"/>
            </a:pPr>
            <a:endParaRPr lang="en-US" sz="2400" dirty="0" smtClean="0"/>
          </a:p>
          <a:p>
            <a:pPr marL="514350" indent="-514350">
              <a:buFont typeface="+mj-lt"/>
              <a:buAutoNum type="arabicPeriod"/>
            </a:pPr>
            <a:r>
              <a:rPr lang="en-US" sz="2400" dirty="0" smtClean="0"/>
              <a:t>Complete verification if required</a:t>
            </a:r>
          </a:p>
          <a:p>
            <a:pPr marL="514350" indent="-514350">
              <a:buFont typeface="+mj-lt"/>
              <a:buAutoNum type="arabicPeriod"/>
            </a:pPr>
            <a:r>
              <a:rPr lang="en-US" sz="2400" dirty="0" smtClean="0"/>
              <a:t>Respond to any questions from the campus aid office</a:t>
            </a:r>
          </a:p>
          <a:p>
            <a:pPr marL="514350" indent="-514350">
              <a:buFont typeface="+mj-lt"/>
              <a:buAutoNum type="arabicPeriod"/>
            </a:pPr>
            <a:r>
              <a:rPr lang="en-US" sz="2400" dirty="0" smtClean="0"/>
              <a:t>Receive financial aid notification</a:t>
            </a:r>
          </a:p>
          <a:p>
            <a:pPr marL="514350" indent="-514350">
              <a:buFont typeface="+mj-lt"/>
              <a:buAutoNum type="arabicPeriod"/>
            </a:pPr>
            <a:r>
              <a:rPr lang="en-US" sz="2400" dirty="0" smtClean="0"/>
              <a:t>Reply to offers of aid (and admission)</a:t>
            </a:r>
          </a:p>
          <a:p>
            <a:pPr marL="514350" indent="-514350">
              <a:buFont typeface="+mj-lt"/>
              <a:buAutoNum type="arabicPeriod"/>
            </a:pPr>
            <a:r>
              <a:rPr lang="en-US" sz="2400" dirty="0" smtClean="0"/>
              <a:t>Complete all steps necessary to secure offered aid you intend to accept</a:t>
            </a:r>
            <a:endParaRPr lang="en-US" sz="2400" strike="sngStrike" dirty="0" smtClean="0"/>
          </a:p>
          <a:p>
            <a:pPr marL="514350" indent="-514350">
              <a:buFont typeface="+mj-lt"/>
              <a:buAutoNum type="arabicPeriod"/>
            </a:pPr>
            <a:r>
              <a:rPr lang="en-US" sz="2400" dirty="0" smtClean="0"/>
              <a:t>Notify campus of outside scholarships</a:t>
            </a:r>
          </a:p>
          <a:p>
            <a:pPr marL="514350" indent="-514350">
              <a:buNone/>
            </a:pPr>
            <a:endParaRPr lang="en-US" dirty="0" smtClean="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37</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3600" b="1" dirty="0" smtClean="0"/>
          </a:p>
          <a:p>
            <a:pPr algn="ctr">
              <a:buNone/>
            </a:pPr>
            <a:r>
              <a:rPr lang="en-US" sz="3600" b="1" dirty="0" smtClean="0"/>
              <a:t>Miscellaneous Information</a:t>
            </a:r>
          </a:p>
          <a:p>
            <a:pPr algn="ctr">
              <a:buNone/>
            </a:pPr>
            <a:r>
              <a:rPr lang="en-US" sz="3600" b="1" dirty="0" smtClean="0"/>
              <a:t> You Should Know</a:t>
            </a:r>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38</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solidFill>
                  <a:schemeClr val="tx1"/>
                </a:solidFill>
              </a:rPr>
              <a:t>Dependency</a:t>
            </a:r>
          </a:p>
        </p:txBody>
      </p:sp>
      <p:sp>
        <p:nvSpPr>
          <p:cNvPr id="3" name="Text Placeholder 2"/>
          <p:cNvSpPr>
            <a:spLocks noGrp="1"/>
          </p:cNvSpPr>
          <p:nvPr>
            <p:ph type="body" sz="half" idx="1"/>
          </p:nvPr>
        </p:nvSpPr>
        <p:spPr>
          <a:xfrm>
            <a:off x="228600" y="1600200"/>
            <a:ext cx="8305800" cy="4972050"/>
          </a:xfrm>
        </p:spPr>
        <p:txBody>
          <a:bodyPr/>
          <a:lstStyle/>
          <a:p>
            <a:pPr>
              <a:defRPr/>
            </a:pPr>
            <a:r>
              <a:rPr lang="en-US" sz="2400" dirty="0" smtClean="0"/>
              <a:t>Students are considered independent for financial aid purposes if:</a:t>
            </a:r>
          </a:p>
          <a:p>
            <a:pPr>
              <a:buNone/>
              <a:defRPr/>
            </a:pPr>
            <a:endParaRPr lang="en-US" sz="800" dirty="0" smtClean="0"/>
          </a:p>
          <a:p>
            <a:pPr lvl="1">
              <a:spcBef>
                <a:spcPts val="300"/>
              </a:spcBef>
              <a:defRPr/>
            </a:pPr>
            <a:r>
              <a:rPr lang="en-US" sz="2000" dirty="0" smtClean="0"/>
              <a:t>24 years old or older</a:t>
            </a:r>
          </a:p>
          <a:p>
            <a:pPr lvl="1">
              <a:spcBef>
                <a:spcPts val="300"/>
              </a:spcBef>
              <a:defRPr/>
            </a:pPr>
            <a:r>
              <a:rPr lang="en-US" sz="2000" dirty="0" smtClean="0"/>
              <a:t>Orphan, foster child/ward of the State</a:t>
            </a:r>
          </a:p>
          <a:p>
            <a:pPr lvl="1">
              <a:spcBef>
                <a:spcPts val="300"/>
              </a:spcBef>
              <a:defRPr/>
            </a:pPr>
            <a:r>
              <a:rPr lang="en-US" sz="2000" dirty="0" smtClean="0"/>
              <a:t>Have children for whom they provide more than 50% support</a:t>
            </a:r>
          </a:p>
          <a:p>
            <a:pPr lvl="1">
              <a:spcBef>
                <a:spcPts val="300"/>
              </a:spcBef>
              <a:defRPr/>
            </a:pPr>
            <a:r>
              <a:rPr lang="en-US" sz="2000" dirty="0" smtClean="0"/>
              <a:t>Have a legal guardian</a:t>
            </a:r>
          </a:p>
          <a:p>
            <a:pPr lvl="1">
              <a:spcBef>
                <a:spcPts val="300"/>
              </a:spcBef>
              <a:defRPr/>
            </a:pPr>
            <a:r>
              <a:rPr lang="en-US" sz="2000" dirty="0" smtClean="0"/>
              <a:t>Married</a:t>
            </a:r>
          </a:p>
          <a:p>
            <a:pPr lvl="1">
              <a:spcBef>
                <a:spcPts val="300"/>
              </a:spcBef>
              <a:defRPr/>
            </a:pPr>
            <a:r>
              <a:rPr lang="en-US" sz="2000" dirty="0" smtClean="0"/>
              <a:t>Veteran or on active duty</a:t>
            </a:r>
          </a:p>
          <a:p>
            <a:pPr lvl="1">
              <a:spcBef>
                <a:spcPts val="300"/>
              </a:spcBef>
              <a:defRPr/>
            </a:pPr>
            <a:r>
              <a:rPr lang="en-US" sz="2000" dirty="0" smtClean="0"/>
              <a:t>Graduate students</a:t>
            </a:r>
          </a:p>
          <a:p>
            <a:pPr lvl="1">
              <a:spcBef>
                <a:spcPts val="300"/>
              </a:spcBef>
              <a:defRPr/>
            </a:pPr>
            <a:r>
              <a:rPr lang="en-US" sz="2000" dirty="0" smtClean="0"/>
              <a:t>Legally emancipated</a:t>
            </a:r>
          </a:p>
          <a:p>
            <a:pPr lvl="1">
              <a:spcBef>
                <a:spcPts val="300"/>
              </a:spcBef>
              <a:defRPr/>
            </a:pPr>
            <a:r>
              <a:rPr lang="en-US" sz="2000" dirty="0" smtClean="0"/>
              <a:t>Homeless or at risk of homelessness</a:t>
            </a:r>
          </a:p>
          <a:p>
            <a:pPr lvl="1">
              <a:spcBef>
                <a:spcPts val="300"/>
              </a:spcBef>
              <a:buFont typeface="Arial" pitchFamily="34" charset="0"/>
              <a:buNone/>
              <a:defRPr/>
            </a:pPr>
            <a:endParaRPr lang="en-US" sz="800" dirty="0" smtClean="0"/>
          </a:p>
          <a:p>
            <a:pPr marL="457200" lvl="1" indent="0">
              <a:spcBef>
                <a:spcPts val="300"/>
              </a:spcBef>
              <a:buFont typeface="Arial" pitchFamily="34" charset="0"/>
              <a:buNone/>
              <a:defRPr/>
            </a:pPr>
            <a:r>
              <a:rPr lang="en-US" sz="2000" b="1" dirty="0" smtClean="0"/>
              <a:t>Students not meeting one of the above must include parental information for full aid consideration.</a:t>
            </a:r>
          </a:p>
          <a:p>
            <a:pPr lvl="1">
              <a:spcBef>
                <a:spcPts val="300"/>
              </a:spcBef>
              <a:defRPr/>
            </a:pPr>
            <a:endParaRPr lang="en-US" sz="2400" dirty="0" smtClean="0"/>
          </a:p>
          <a:p>
            <a:pPr>
              <a:defRPr/>
            </a:pPr>
            <a:endParaRPr lang="en-US" dirty="0" smtClean="0"/>
          </a:p>
          <a:p>
            <a:pPr>
              <a:defRPr/>
            </a:pPr>
            <a:endParaRPr lang="en-US" dirty="0" smtClean="0"/>
          </a:p>
          <a:p>
            <a:pPr>
              <a:defRPr/>
            </a:pPr>
            <a:endParaRPr lang="en-US" dirty="0" smtClean="0"/>
          </a:p>
        </p:txBody>
      </p:sp>
      <p:sp>
        <p:nvSpPr>
          <p:cNvPr id="6" name="Slide Number Placeholder 5"/>
          <p:cNvSpPr>
            <a:spLocks noGrp="1"/>
          </p:cNvSpPr>
          <p:nvPr>
            <p:ph type="sldNum" sz="quarter" idx="12"/>
          </p:nvPr>
        </p:nvSpPr>
        <p:spPr/>
        <p:txBody>
          <a:bodyPr/>
          <a:lstStyle/>
          <a:p>
            <a:pPr>
              <a:defRPr/>
            </a:pPr>
            <a:fld id="{71C64662-DF25-4569-9797-02059C5F41D7}" type="slidenum">
              <a:rPr lang="fr-FR" smtClean="0"/>
              <a:pPr>
                <a:defRPr/>
              </a:pPr>
              <a:t>39</a:t>
            </a:fld>
            <a:endParaRPr lang="fr-FR" dirty="0"/>
          </a:p>
        </p:txBody>
      </p:sp>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Need-based Aid Principles</a:t>
            </a:r>
            <a:endParaRPr lang="en-US" dirty="0">
              <a:solidFill>
                <a:schemeClr val="tx1"/>
              </a:solidFill>
            </a:endParaRPr>
          </a:p>
        </p:txBody>
      </p:sp>
      <p:sp>
        <p:nvSpPr>
          <p:cNvPr id="3" name="Content Placeholder 2"/>
          <p:cNvSpPr>
            <a:spLocks noGrp="1"/>
          </p:cNvSpPr>
          <p:nvPr>
            <p:ph idx="1"/>
          </p:nvPr>
        </p:nvSpPr>
        <p:spPr/>
        <p:txBody>
          <a:bodyPr/>
          <a:lstStyle/>
          <a:p>
            <a:pPr marL="388938" indent="-388938" defTabSz="1039813" eaLnBrk="1" hangingPunct="1">
              <a:spcBef>
                <a:spcPct val="5000"/>
              </a:spcBef>
            </a:pPr>
            <a:endParaRPr lang="en-US" sz="2400" dirty="0" smtClean="0"/>
          </a:p>
          <a:p>
            <a:pPr marL="388938" indent="-388938" defTabSz="1039813" eaLnBrk="1" hangingPunct="1">
              <a:spcBef>
                <a:spcPct val="5000"/>
              </a:spcBef>
            </a:pPr>
            <a:r>
              <a:rPr lang="en-US" sz="2400" dirty="0" smtClean="0"/>
              <a:t>Family is responsible for costs to the extent of its ability to pay college costs</a:t>
            </a:r>
          </a:p>
          <a:p>
            <a:pPr marL="388938" indent="-388938" defTabSz="1039813" eaLnBrk="1" hangingPunct="1">
              <a:spcBef>
                <a:spcPct val="5000"/>
              </a:spcBef>
            </a:pPr>
            <a:endParaRPr lang="en-US" sz="2400" dirty="0" smtClean="0"/>
          </a:p>
          <a:p>
            <a:pPr marL="388938" indent="-388938" defTabSz="1039813" eaLnBrk="1" hangingPunct="1">
              <a:spcBef>
                <a:spcPct val="5000"/>
              </a:spcBef>
            </a:pPr>
            <a:r>
              <a:rPr lang="en-US" sz="2400" dirty="0" smtClean="0"/>
              <a:t>Aims to provide college access and choice</a:t>
            </a:r>
          </a:p>
          <a:p>
            <a:pPr marL="388938" indent="-388938" defTabSz="1039813" eaLnBrk="1" hangingPunct="1">
              <a:spcBef>
                <a:spcPct val="5000"/>
              </a:spcBef>
              <a:buNone/>
            </a:pPr>
            <a:endParaRPr lang="en-US" sz="2400" dirty="0" smtClean="0"/>
          </a:p>
          <a:p>
            <a:pPr marL="388938" indent="-388938" defTabSz="1039813" eaLnBrk="1" hangingPunct="1">
              <a:spcBef>
                <a:spcPct val="5000"/>
              </a:spcBef>
            </a:pPr>
            <a:r>
              <a:rPr lang="en-US" sz="2400" dirty="0" smtClean="0"/>
              <a:t>Aid eligibility is based on a “snapshot” of the family situation at a particular point in time, not a video…..</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4</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228600" y="1447801"/>
            <a:ext cx="8915400" cy="5416868"/>
          </a:xfrm>
          <a:prstGeom prst="rect">
            <a:avLst/>
          </a:prstGeom>
          <a:noFill/>
          <a:ln w="9525">
            <a:noFill/>
            <a:miter lim="800000"/>
            <a:headEnd/>
            <a:tailEnd/>
          </a:ln>
        </p:spPr>
        <p:txBody>
          <a:bodyPr wrap="square">
            <a:spAutoFit/>
          </a:bodyPr>
          <a:lstStyle/>
          <a:p>
            <a:pPr marL="115888" indent="-115888"/>
            <a:r>
              <a:rPr lang="en-US" b="1" dirty="0"/>
              <a:t> </a:t>
            </a:r>
          </a:p>
          <a:p>
            <a:pPr marL="115888" indent="-115888"/>
            <a:r>
              <a:rPr lang="en-US" sz="2400" b="1" dirty="0" smtClean="0">
                <a:latin typeface="+mn-lt"/>
              </a:rPr>
              <a:t>Biological or adoptive parents (regardless of gender)</a:t>
            </a:r>
            <a:r>
              <a:rPr lang="en-US" sz="2400" dirty="0" smtClean="0">
                <a:latin typeface="+mn-lt"/>
              </a:rPr>
              <a:t>:</a:t>
            </a:r>
            <a:endParaRPr lang="en-US" sz="500" dirty="0" smtClean="0">
              <a:latin typeface="+mn-lt"/>
            </a:endParaRPr>
          </a:p>
          <a:p>
            <a:pPr marL="115888" indent="-115888"/>
            <a:endParaRPr lang="en-US" sz="200" dirty="0" smtClean="0">
              <a:latin typeface="+mn-lt"/>
            </a:endParaRPr>
          </a:p>
          <a:p>
            <a:pPr marL="115888" indent="-115888"/>
            <a:endParaRPr lang="en-US" sz="200" dirty="0" smtClean="0">
              <a:latin typeface="+mn-lt"/>
            </a:endParaRPr>
          </a:p>
          <a:p>
            <a:pPr marL="115888" indent="-115888"/>
            <a:endParaRPr lang="en-US" sz="200" dirty="0" smtClean="0">
              <a:latin typeface="+mn-lt"/>
            </a:endParaRPr>
          </a:p>
          <a:p>
            <a:pPr marL="115888" indent="-115888"/>
            <a:endParaRPr lang="en-US" sz="200" dirty="0" smtClean="0">
              <a:latin typeface="+mn-lt"/>
            </a:endParaRPr>
          </a:p>
          <a:p>
            <a:pPr marL="115888" indent="-115888"/>
            <a:endParaRPr lang="en-US" sz="200" dirty="0" smtClean="0">
              <a:latin typeface="+mn-lt"/>
            </a:endParaRPr>
          </a:p>
          <a:p>
            <a:pPr marL="115888" indent="-115888"/>
            <a:endParaRPr lang="en-US" sz="200" dirty="0" smtClean="0">
              <a:latin typeface="+mn-lt"/>
            </a:endParaRPr>
          </a:p>
          <a:p>
            <a:pPr marL="115888" indent="-115888">
              <a:buFont typeface="Arial" pitchFamily="34" charset="0"/>
              <a:buChar char="•"/>
            </a:pPr>
            <a:r>
              <a:rPr lang="en-US" sz="2400" dirty="0" smtClean="0">
                <a:latin typeface="+mn-lt"/>
              </a:rPr>
              <a:t>   Parents married and living with </a:t>
            </a:r>
            <a:r>
              <a:rPr lang="en-US" sz="2400" dirty="0">
                <a:latin typeface="+mn-lt"/>
              </a:rPr>
              <a:t>each </a:t>
            </a:r>
            <a:r>
              <a:rPr lang="en-US" sz="2400" dirty="0" smtClean="0">
                <a:latin typeface="+mn-lt"/>
              </a:rPr>
              <a:t>other</a:t>
            </a:r>
          </a:p>
          <a:p>
            <a:pPr marL="115888" indent="-115888"/>
            <a:endParaRPr lang="en-US" sz="800" dirty="0" smtClean="0">
              <a:latin typeface="+mn-lt"/>
            </a:endParaRPr>
          </a:p>
          <a:p>
            <a:pPr marL="115888" indent="-115888">
              <a:buFont typeface="Arial" pitchFamily="34" charset="0"/>
              <a:buChar char="•"/>
            </a:pPr>
            <a:r>
              <a:rPr lang="en-US" sz="2400" dirty="0" smtClean="0">
                <a:latin typeface="+mn-lt"/>
              </a:rPr>
              <a:t>   Parents unmarried and living with each other</a:t>
            </a:r>
          </a:p>
          <a:p>
            <a:pPr marL="115888" indent="-115888"/>
            <a:endParaRPr lang="en-US" sz="800" dirty="0">
              <a:latin typeface="+mn-lt"/>
            </a:endParaRPr>
          </a:p>
          <a:p>
            <a:pPr marL="115888" indent="-115888">
              <a:buFont typeface="Arial" pitchFamily="34" charset="0"/>
              <a:buChar char="•"/>
            </a:pPr>
            <a:r>
              <a:rPr lang="en-US" sz="2400" dirty="0" smtClean="0">
                <a:latin typeface="+mn-lt"/>
              </a:rPr>
              <a:t>   Parent </a:t>
            </a:r>
            <a:r>
              <a:rPr lang="en-US" sz="2400" dirty="0">
                <a:latin typeface="+mn-lt"/>
              </a:rPr>
              <a:t>widowed or single </a:t>
            </a:r>
            <a:endParaRPr lang="en-US" sz="2400" dirty="0" smtClean="0">
              <a:latin typeface="+mn-lt"/>
            </a:endParaRPr>
          </a:p>
          <a:p>
            <a:pPr marL="115888" indent="-115888"/>
            <a:endParaRPr lang="en-US" sz="800" dirty="0">
              <a:latin typeface="+mn-lt"/>
            </a:endParaRPr>
          </a:p>
          <a:p>
            <a:pPr marL="115888" indent="-115888">
              <a:buFont typeface="Arial" pitchFamily="34" charset="0"/>
              <a:buChar char="•"/>
            </a:pPr>
            <a:r>
              <a:rPr lang="en-US" sz="2400" dirty="0" smtClean="0">
                <a:latin typeface="+mn-lt"/>
              </a:rPr>
              <a:t>   Parents </a:t>
            </a:r>
            <a:r>
              <a:rPr lang="en-US" sz="2400" dirty="0">
                <a:latin typeface="+mn-lt"/>
              </a:rPr>
              <a:t>divorced or </a:t>
            </a:r>
            <a:r>
              <a:rPr lang="en-US" sz="2400" dirty="0" smtClean="0">
                <a:latin typeface="+mn-lt"/>
              </a:rPr>
              <a:t>separated—answer questions for parent  </a:t>
            </a:r>
          </a:p>
          <a:p>
            <a:pPr marL="115888" indent="-115888"/>
            <a:r>
              <a:rPr lang="en-US" sz="2400" dirty="0" smtClean="0">
                <a:latin typeface="+mn-lt"/>
              </a:rPr>
              <a:t>     with </a:t>
            </a:r>
            <a:r>
              <a:rPr lang="en-US" sz="2400" dirty="0">
                <a:latin typeface="+mn-lt"/>
              </a:rPr>
              <a:t>whom student lived more during </a:t>
            </a:r>
            <a:r>
              <a:rPr lang="en-US" sz="2400" dirty="0" smtClean="0">
                <a:latin typeface="+mn-lt"/>
              </a:rPr>
              <a:t>past 12 months </a:t>
            </a:r>
            <a:endParaRPr lang="en-US" sz="2400" dirty="0">
              <a:latin typeface="+mn-lt"/>
            </a:endParaRPr>
          </a:p>
          <a:p>
            <a:pPr marL="573088" lvl="1" indent="-115888">
              <a:buFont typeface="Univers 55" pitchFamily="74" charset="0"/>
              <a:buChar char="–"/>
            </a:pPr>
            <a:r>
              <a:rPr lang="en-US" sz="2000" dirty="0" smtClean="0">
                <a:latin typeface="+mn-lt"/>
              </a:rPr>
              <a:t>   If equal time between each parent, answer for the parent who</a:t>
            </a:r>
          </a:p>
          <a:p>
            <a:pPr marL="573088" lvl="1" indent="-115888"/>
            <a:r>
              <a:rPr lang="en-US" sz="2000" dirty="0" smtClean="0">
                <a:latin typeface="+mn-lt"/>
              </a:rPr>
              <a:t>      provided more financial support during the past 12 months</a:t>
            </a:r>
          </a:p>
          <a:p>
            <a:pPr marL="573088" lvl="1" indent="-115888"/>
            <a:endParaRPr lang="en-US" sz="800" dirty="0">
              <a:latin typeface="+mn-lt"/>
            </a:endParaRPr>
          </a:p>
          <a:p>
            <a:pPr marL="115888" indent="-115888">
              <a:buFont typeface="Arial" pitchFamily="34" charset="0"/>
              <a:buChar char="•"/>
            </a:pPr>
            <a:r>
              <a:rPr lang="en-US" sz="2400" dirty="0" smtClean="0">
                <a:latin typeface="+mn-lt"/>
              </a:rPr>
              <a:t>   </a:t>
            </a:r>
            <a:r>
              <a:rPr lang="en-US" sz="2400" dirty="0">
                <a:latin typeface="+mn-lt"/>
              </a:rPr>
              <a:t>If </a:t>
            </a:r>
            <a:r>
              <a:rPr lang="en-US" sz="2400" dirty="0" smtClean="0">
                <a:latin typeface="+mn-lt"/>
              </a:rPr>
              <a:t>custodial parent has </a:t>
            </a:r>
            <a:r>
              <a:rPr lang="en-US" sz="2400" dirty="0">
                <a:latin typeface="+mn-lt"/>
              </a:rPr>
              <a:t>remarried, answer about that parent and the </a:t>
            </a:r>
            <a:endParaRPr lang="en-US" sz="2400" dirty="0" smtClean="0">
              <a:latin typeface="+mn-lt"/>
            </a:endParaRPr>
          </a:p>
          <a:p>
            <a:pPr marL="115888" indent="-115888"/>
            <a:r>
              <a:rPr lang="en-US" sz="2400" dirty="0" smtClean="0">
                <a:latin typeface="+mn-lt"/>
              </a:rPr>
              <a:t>     person </a:t>
            </a:r>
            <a:r>
              <a:rPr lang="en-US" sz="2400" dirty="0">
                <a:latin typeface="+mn-lt"/>
              </a:rPr>
              <a:t>whom </a:t>
            </a:r>
            <a:r>
              <a:rPr lang="en-US" sz="2400" dirty="0" smtClean="0">
                <a:latin typeface="+mn-lt"/>
              </a:rPr>
              <a:t>parent </a:t>
            </a:r>
            <a:r>
              <a:rPr lang="en-US" sz="2400" dirty="0">
                <a:latin typeface="+mn-lt"/>
              </a:rPr>
              <a:t>married (stepparent)</a:t>
            </a:r>
          </a:p>
          <a:p>
            <a:pPr marL="115888" indent="-115888">
              <a:buFont typeface="Arial" pitchFamily="34" charset="0"/>
              <a:buChar char="•"/>
            </a:pPr>
            <a:endParaRPr lang="en-US" sz="2600" dirty="0">
              <a:latin typeface="+mn-lt"/>
            </a:endParaRPr>
          </a:p>
          <a:p>
            <a:pPr marL="115888" indent="-115888"/>
            <a:r>
              <a:rPr lang="en-US" sz="2600" dirty="0">
                <a:latin typeface="+mn-lt"/>
              </a:rPr>
              <a:t>	</a:t>
            </a:r>
          </a:p>
        </p:txBody>
      </p:sp>
      <p:sp>
        <p:nvSpPr>
          <p:cNvPr id="4" name="Rectangle 3"/>
          <p:cNvSpPr/>
          <p:nvPr/>
        </p:nvSpPr>
        <p:spPr>
          <a:xfrm>
            <a:off x="0" y="304800"/>
            <a:ext cx="9144000" cy="990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dirty="0" smtClean="0">
                <a:solidFill>
                  <a:schemeClr val="tx1"/>
                </a:solidFill>
                <a:latin typeface="+mj-lt"/>
              </a:rPr>
              <a:t>Who </a:t>
            </a:r>
            <a:r>
              <a:rPr lang="en-US" sz="4400" dirty="0">
                <a:solidFill>
                  <a:schemeClr val="tx1"/>
                </a:solidFill>
                <a:latin typeface="+mj-lt"/>
              </a:rPr>
              <a:t>Are Considered </a:t>
            </a:r>
            <a:r>
              <a:rPr lang="en-US" sz="4400" dirty="0" smtClean="0">
                <a:solidFill>
                  <a:schemeClr val="tx1"/>
                </a:solidFill>
                <a:latin typeface="+mj-lt"/>
              </a:rPr>
              <a:t>Parents</a:t>
            </a:r>
          </a:p>
          <a:p>
            <a:pPr algn="ctr">
              <a:defRPr/>
            </a:pPr>
            <a:r>
              <a:rPr lang="en-US" sz="4400" dirty="0" smtClean="0">
                <a:solidFill>
                  <a:schemeClr val="tx1"/>
                </a:solidFill>
                <a:latin typeface="+mj-lt"/>
              </a:rPr>
              <a:t> </a:t>
            </a:r>
            <a:r>
              <a:rPr lang="en-US" sz="4400" dirty="0">
                <a:solidFill>
                  <a:schemeClr val="tx1"/>
                </a:solidFill>
                <a:latin typeface="+mj-lt"/>
              </a:rPr>
              <a:t>on the FAFSA?</a:t>
            </a:r>
          </a:p>
        </p:txBody>
      </p:sp>
      <p:sp>
        <p:nvSpPr>
          <p:cNvPr id="5" name="Slide Number Placeholder 4"/>
          <p:cNvSpPr>
            <a:spLocks noGrp="1"/>
          </p:cNvSpPr>
          <p:nvPr>
            <p:ph type="sldNum" sz="quarter" idx="12"/>
          </p:nvPr>
        </p:nvSpPr>
        <p:spPr/>
        <p:txBody>
          <a:bodyPr/>
          <a:lstStyle/>
          <a:p>
            <a:pPr>
              <a:defRPr/>
            </a:pPr>
            <a:fld id="{B0A4D28A-7C51-44FB-8C63-A4285A4509B3}" type="slidenum">
              <a:rPr lang="en-US" smtClean="0"/>
              <a:pPr>
                <a:defRPr/>
              </a:pPr>
              <a:t>40</a:t>
            </a:fld>
            <a:endParaRPr lang="en-US" dirty="0"/>
          </a:p>
        </p:txBody>
      </p:sp>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228600" y="1600200"/>
            <a:ext cx="8686800" cy="3908762"/>
          </a:xfrm>
          <a:prstGeom prst="rect">
            <a:avLst/>
          </a:prstGeom>
          <a:noFill/>
          <a:ln w="9525">
            <a:noFill/>
            <a:miter lim="800000"/>
            <a:headEnd/>
            <a:tailEnd/>
          </a:ln>
        </p:spPr>
        <p:txBody>
          <a:bodyPr wrap="square">
            <a:spAutoFit/>
          </a:bodyPr>
          <a:lstStyle/>
          <a:p>
            <a:pPr marL="115888" indent="-115888"/>
            <a:r>
              <a:rPr lang="en-US" b="1" dirty="0"/>
              <a:t> </a:t>
            </a:r>
          </a:p>
          <a:p>
            <a:pPr marL="115888" indent="-115888">
              <a:buFont typeface="Arial" pitchFamily="34" charset="0"/>
              <a:buChar char="•"/>
              <a:tabLst>
                <a:tab pos="285750" algn="l"/>
                <a:tab pos="400050" algn="l"/>
                <a:tab pos="514350" algn="l"/>
              </a:tabLst>
            </a:pPr>
            <a:r>
              <a:rPr lang="en-US" sz="2400" dirty="0" smtClean="0">
                <a:latin typeface="Univers 55" pitchFamily="74" charset="0"/>
              </a:rPr>
              <a:t>   </a:t>
            </a:r>
            <a:r>
              <a:rPr lang="en-US" sz="2400" dirty="0" smtClean="0">
                <a:latin typeface="+mn-lt"/>
              </a:rPr>
              <a:t>Foster parents</a:t>
            </a:r>
          </a:p>
          <a:p>
            <a:pPr marL="115888" indent="-115888"/>
            <a:endParaRPr lang="en-US" sz="800" dirty="0">
              <a:latin typeface="+mn-lt"/>
            </a:endParaRPr>
          </a:p>
          <a:p>
            <a:pPr marL="115888" indent="-115888">
              <a:buFont typeface="Arial" pitchFamily="34" charset="0"/>
              <a:buChar char="•"/>
            </a:pPr>
            <a:r>
              <a:rPr lang="en-US" sz="2400" dirty="0" smtClean="0">
                <a:latin typeface="+mn-lt"/>
              </a:rPr>
              <a:t>   Legal </a:t>
            </a:r>
            <a:r>
              <a:rPr lang="en-US" sz="2400" dirty="0">
                <a:latin typeface="+mn-lt"/>
              </a:rPr>
              <a:t>guardians who have not adopted the student</a:t>
            </a:r>
          </a:p>
          <a:p>
            <a:pPr marL="115888" indent="-115888"/>
            <a:endParaRPr lang="en-US" sz="800" dirty="0" smtClean="0">
              <a:latin typeface="+mn-lt"/>
            </a:endParaRPr>
          </a:p>
          <a:p>
            <a:pPr marL="115888" indent="-115888">
              <a:buFont typeface="Arial" pitchFamily="34" charset="0"/>
              <a:buChar char="•"/>
            </a:pPr>
            <a:r>
              <a:rPr lang="en-US" sz="2400" dirty="0" smtClean="0">
                <a:latin typeface="+mn-lt"/>
              </a:rPr>
              <a:t>   Relatives</a:t>
            </a:r>
            <a:r>
              <a:rPr lang="en-US" sz="2400" dirty="0">
                <a:latin typeface="+mn-lt"/>
              </a:rPr>
              <a:t>, such as grandparents, who have not adopted the </a:t>
            </a:r>
            <a:r>
              <a:rPr lang="en-US" sz="2400" dirty="0" smtClean="0">
                <a:latin typeface="+mn-lt"/>
              </a:rPr>
              <a:t>  </a:t>
            </a:r>
          </a:p>
          <a:p>
            <a:pPr marL="115888" indent="-115888"/>
            <a:r>
              <a:rPr lang="en-US" sz="2400" dirty="0" smtClean="0">
                <a:latin typeface="+mn-lt"/>
              </a:rPr>
              <a:t>     student</a:t>
            </a:r>
            <a:endParaRPr lang="en-US" sz="2400" dirty="0">
              <a:latin typeface="+mn-lt"/>
            </a:endParaRPr>
          </a:p>
          <a:p>
            <a:pPr marL="115888" indent="-115888"/>
            <a:endParaRPr lang="en-US" sz="800" dirty="0" smtClean="0">
              <a:latin typeface="+mn-lt"/>
            </a:endParaRPr>
          </a:p>
          <a:p>
            <a:pPr marL="285750" indent="-285750">
              <a:buFont typeface="Arial" pitchFamily="34" charset="0"/>
              <a:buChar char="•"/>
            </a:pPr>
            <a:r>
              <a:rPr lang="en-US" sz="2400" dirty="0" smtClean="0">
                <a:latin typeface="+mn-lt"/>
              </a:rPr>
              <a:t> Stepparents </a:t>
            </a:r>
            <a:r>
              <a:rPr lang="en-US" sz="2400" dirty="0">
                <a:latin typeface="+mn-lt"/>
              </a:rPr>
              <a:t>who have not adopted the student and </a:t>
            </a:r>
            <a:r>
              <a:rPr lang="en-US" sz="2400" dirty="0" smtClean="0">
                <a:latin typeface="+mn-lt"/>
              </a:rPr>
              <a:t>the natural parent in the household is deceased.  Must use remaining biological/adoptive parent, if any.</a:t>
            </a:r>
          </a:p>
          <a:p>
            <a:pPr marL="285750" indent="-285750">
              <a:buFont typeface="Arial" pitchFamily="34" charset="0"/>
              <a:buChar char="•"/>
            </a:pPr>
            <a:endParaRPr lang="en-US" sz="1200" dirty="0" smtClean="0">
              <a:latin typeface="+mn-lt"/>
            </a:endParaRPr>
          </a:p>
          <a:p>
            <a:pPr marL="285750" indent="-285750">
              <a:buFont typeface="Arial" pitchFamily="34" charset="0"/>
              <a:buChar char="•"/>
            </a:pPr>
            <a:endParaRPr lang="en-US" sz="2600" dirty="0">
              <a:latin typeface="+mn-lt"/>
            </a:endParaRPr>
          </a:p>
        </p:txBody>
      </p:sp>
      <p:sp>
        <p:nvSpPr>
          <p:cNvPr id="4" name="Rectangle 3"/>
          <p:cNvSpPr/>
          <p:nvPr/>
        </p:nvSpPr>
        <p:spPr>
          <a:xfrm>
            <a:off x="152400" y="0"/>
            <a:ext cx="8991600" cy="1371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smtClean="0">
                <a:solidFill>
                  <a:schemeClr val="tx1"/>
                </a:solidFill>
                <a:latin typeface="+mj-lt"/>
              </a:rPr>
              <a:t>Who </a:t>
            </a:r>
            <a:r>
              <a:rPr lang="en-US" sz="4000" dirty="0">
                <a:solidFill>
                  <a:schemeClr val="tx1"/>
                </a:solidFill>
                <a:latin typeface="+mj-lt"/>
              </a:rPr>
              <a:t>Are </a:t>
            </a:r>
            <a:r>
              <a:rPr lang="en-US" sz="4000" u="sng" dirty="0" smtClean="0">
                <a:solidFill>
                  <a:schemeClr val="tx1"/>
                </a:solidFill>
                <a:latin typeface="+mj-lt"/>
              </a:rPr>
              <a:t>Not</a:t>
            </a:r>
            <a:r>
              <a:rPr lang="en-US" sz="4000" dirty="0" smtClean="0">
                <a:solidFill>
                  <a:schemeClr val="tx1"/>
                </a:solidFill>
                <a:latin typeface="+mj-lt"/>
              </a:rPr>
              <a:t> </a:t>
            </a:r>
            <a:r>
              <a:rPr lang="en-US" sz="4000" dirty="0">
                <a:solidFill>
                  <a:schemeClr val="tx1"/>
                </a:solidFill>
                <a:latin typeface="+mj-lt"/>
              </a:rPr>
              <a:t>Considered </a:t>
            </a:r>
            <a:endParaRPr lang="en-US" sz="4000" dirty="0" smtClean="0">
              <a:solidFill>
                <a:schemeClr val="tx1"/>
              </a:solidFill>
              <a:latin typeface="+mj-lt"/>
            </a:endParaRPr>
          </a:p>
          <a:p>
            <a:pPr algn="ctr">
              <a:defRPr/>
            </a:pPr>
            <a:r>
              <a:rPr lang="en-US" sz="4000" dirty="0" smtClean="0">
                <a:solidFill>
                  <a:schemeClr val="tx1"/>
                </a:solidFill>
                <a:latin typeface="+mj-lt"/>
              </a:rPr>
              <a:t>Parents </a:t>
            </a:r>
            <a:r>
              <a:rPr lang="en-US" sz="4000" dirty="0">
                <a:solidFill>
                  <a:schemeClr val="tx1"/>
                </a:solidFill>
                <a:latin typeface="+mj-lt"/>
              </a:rPr>
              <a:t>on the FAFSA?</a:t>
            </a:r>
          </a:p>
        </p:txBody>
      </p:sp>
      <p:sp>
        <p:nvSpPr>
          <p:cNvPr id="5" name="Slide Number Placeholder 4"/>
          <p:cNvSpPr>
            <a:spLocks noGrp="1"/>
          </p:cNvSpPr>
          <p:nvPr>
            <p:ph type="sldNum" sz="quarter" idx="12"/>
          </p:nvPr>
        </p:nvSpPr>
        <p:spPr/>
        <p:txBody>
          <a:bodyPr/>
          <a:lstStyle/>
          <a:p>
            <a:pPr>
              <a:defRPr/>
            </a:pPr>
            <a:fld id="{C237E325-C47F-4026-9698-414C868F777B}" type="slidenum">
              <a:rPr lang="en-US" smtClean="0"/>
              <a:pPr>
                <a:defRPr/>
              </a:pPr>
              <a:t>41</a:t>
            </a:fld>
            <a:endParaRPr lang="en-US" dirty="0"/>
          </a:p>
        </p:txBody>
      </p:sp>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C76574E6-EC86-4E82-849C-9772988BD6C3}" type="slidenum">
              <a:rPr lang="fr-FR"/>
              <a:pPr>
                <a:defRPr/>
              </a:pPr>
              <a:t>42</a:t>
            </a:fld>
            <a:endParaRPr lang="fr-FR" dirty="0"/>
          </a:p>
        </p:txBody>
      </p:sp>
      <p:sp>
        <p:nvSpPr>
          <p:cNvPr id="24580" name="Rectangle 2"/>
          <p:cNvSpPr>
            <a:spLocks noGrp="1"/>
          </p:cNvSpPr>
          <p:nvPr>
            <p:ph type="title"/>
          </p:nvPr>
        </p:nvSpPr>
        <p:spPr>
          <a:xfrm>
            <a:off x="0" y="0"/>
            <a:ext cx="9144000" cy="1600200"/>
          </a:xfrm>
        </p:spPr>
        <p:txBody>
          <a:bodyPr/>
          <a:lstStyle/>
          <a:p>
            <a:pPr defTabSz="1039813" eaLnBrk="1" hangingPunct="1">
              <a:defRPr/>
            </a:pPr>
            <a:r>
              <a:rPr lang="en-US" dirty="0" smtClean="0">
                <a:solidFill>
                  <a:schemeClr val="tx1"/>
                </a:solidFill>
              </a:rPr>
              <a:t>FAFSA Verification</a:t>
            </a:r>
          </a:p>
        </p:txBody>
      </p:sp>
      <p:sp>
        <p:nvSpPr>
          <p:cNvPr id="24581" name="Rectangle 3"/>
          <p:cNvSpPr>
            <a:spLocks noGrp="1"/>
          </p:cNvSpPr>
          <p:nvPr>
            <p:ph type="body" idx="1"/>
          </p:nvPr>
        </p:nvSpPr>
        <p:spPr>
          <a:xfrm>
            <a:off x="508000" y="1600200"/>
            <a:ext cx="8180917" cy="4781550"/>
          </a:xfrm>
        </p:spPr>
        <p:txBody>
          <a:bodyPr/>
          <a:lstStyle/>
          <a:p>
            <a:pPr marL="388938" indent="-388938" defTabSz="1039813" eaLnBrk="1" hangingPunct="1"/>
            <a:r>
              <a:rPr lang="en-US" sz="2400" dirty="0" smtClean="0"/>
              <a:t>Additional documentation may be required… for VERIFICATION of application:</a:t>
            </a:r>
          </a:p>
          <a:p>
            <a:pPr marL="388938" indent="-388938" defTabSz="1039813" eaLnBrk="1" hangingPunct="1">
              <a:buNone/>
            </a:pPr>
            <a:endParaRPr lang="en-US" sz="800" dirty="0" smtClean="0"/>
          </a:p>
          <a:p>
            <a:pPr marL="787400" lvl="1" indent="-268288" defTabSz="1039813" eaLnBrk="1" hangingPunct="1">
              <a:spcBef>
                <a:spcPts val="600"/>
              </a:spcBef>
              <a:spcAft>
                <a:spcPts val="600"/>
              </a:spcAft>
            </a:pPr>
            <a:r>
              <a:rPr lang="en-US" sz="2200" dirty="0" smtClean="0"/>
              <a:t>Adjusted Gross Income (AGI)</a:t>
            </a:r>
          </a:p>
          <a:p>
            <a:pPr marL="787400" lvl="1" indent="-268288" defTabSz="1039813" eaLnBrk="1" hangingPunct="1">
              <a:spcBef>
                <a:spcPts val="600"/>
              </a:spcBef>
              <a:spcAft>
                <a:spcPts val="600"/>
              </a:spcAft>
            </a:pPr>
            <a:r>
              <a:rPr lang="en-US" sz="2200" dirty="0" smtClean="0"/>
              <a:t>U.S. income tax paid</a:t>
            </a:r>
          </a:p>
          <a:p>
            <a:pPr marL="787400" lvl="1" indent="-268288" defTabSz="1039813" eaLnBrk="1" hangingPunct="1">
              <a:spcBef>
                <a:spcPts val="600"/>
              </a:spcBef>
              <a:spcAft>
                <a:spcPts val="600"/>
              </a:spcAft>
            </a:pPr>
            <a:r>
              <a:rPr lang="en-US" sz="2200" dirty="0" smtClean="0"/>
              <a:t>Additional Financial Information</a:t>
            </a:r>
            <a:endParaRPr lang="en-US" sz="2000" dirty="0" smtClean="0"/>
          </a:p>
          <a:p>
            <a:pPr marL="1187450" lvl="2" indent="-268288" defTabSz="1039813" eaLnBrk="1" hangingPunct="1">
              <a:spcBef>
                <a:spcPts val="400"/>
              </a:spcBef>
            </a:pPr>
            <a:r>
              <a:rPr lang="en-US" sz="2000" dirty="0" smtClean="0"/>
              <a:t>Child support paid</a:t>
            </a:r>
          </a:p>
          <a:p>
            <a:pPr marL="1187450" lvl="2" indent="-268288" defTabSz="1039813" eaLnBrk="1" hangingPunct="1">
              <a:spcBef>
                <a:spcPts val="400"/>
              </a:spcBef>
            </a:pPr>
            <a:r>
              <a:rPr lang="en-US" sz="2000" dirty="0" smtClean="0"/>
              <a:t>Education credits</a:t>
            </a:r>
          </a:p>
          <a:p>
            <a:pPr marL="1187450" lvl="2" indent="-268288" defTabSz="1039813" eaLnBrk="1" hangingPunct="1">
              <a:spcBef>
                <a:spcPts val="400"/>
              </a:spcBef>
            </a:pPr>
            <a:r>
              <a:rPr lang="en-US" sz="2000" dirty="0" smtClean="0"/>
              <a:t>Supplemental Nutrition Assistance</a:t>
            </a:r>
          </a:p>
          <a:p>
            <a:pPr marL="1187450" lvl="2" indent="-268288" defTabSz="1039813" eaLnBrk="1" hangingPunct="1">
              <a:spcBef>
                <a:spcPts val="400"/>
              </a:spcBef>
              <a:buNone/>
            </a:pPr>
            <a:endParaRPr lang="en-US" sz="800" dirty="0" smtClean="0"/>
          </a:p>
          <a:p>
            <a:pPr marL="787400" lvl="1" indent="-268288" defTabSz="1039813" eaLnBrk="1" hangingPunct="1">
              <a:spcBef>
                <a:spcPct val="0"/>
              </a:spcBef>
              <a:spcAft>
                <a:spcPts val="600"/>
              </a:spcAft>
            </a:pPr>
            <a:r>
              <a:rPr lang="en-US" sz="2200" dirty="0" smtClean="0"/>
              <a:t>Untaxed Income – only if reportable on the FAFSA</a:t>
            </a:r>
          </a:p>
          <a:p>
            <a:pPr marL="1187450" lvl="2" indent="-268288" defTabSz="1039813" eaLnBrk="1" hangingPunct="1">
              <a:spcBef>
                <a:spcPts val="400"/>
              </a:spcBef>
            </a:pPr>
            <a:r>
              <a:rPr lang="en-US" sz="2000" dirty="0" smtClean="0"/>
              <a:t>Untaxed IRA and pension distributions</a:t>
            </a:r>
          </a:p>
          <a:p>
            <a:pPr marL="1187450" lvl="2" indent="-268288" defTabSz="1039813" eaLnBrk="1" hangingPunct="1">
              <a:spcBef>
                <a:spcPts val="400"/>
              </a:spcBef>
            </a:pPr>
            <a:r>
              <a:rPr lang="en-US" sz="2000" dirty="0" smtClean="0"/>
              <a:t>IRA deductions</a:t>
            </a:r>
          </a:p>
          <a:p>
            <a:pPr marL="1187450" lvl="2" indent="-268288" defTabSz="1039813" eaLnBrk="1" hangingPunct="1">
              <a:spcBef>
                <a:spcPts val="400"/>
              </a:spcBef>
            </a:pPr>
            <a:r>
              <a:rPr lang="en-US" sz="2000" dirty="0" smtClean="0"/>
              <a:t>Tax exempt interest</a:t>
            </a:r>
          </a:p>
          <a:p>
            <a:pPr marL="1187450" lvl="2" indent="-268288" defTabSz="1039813" eaLnBrk="1" hangingPunct="1">
              <a:spcBef>
                <a:spcPts val="400"/>
              </a:spcBef>
              <a:buNone/>
            </a:pPr>
            <a:endParaRPr lang="en-US" sz="2200" dirty="0" smtClean="0"/>
          </a:p>
          <a:p>
            <a:pPr marL="787400" lvl="1" indent="-268288" defTabSz="1039813" eaLnBrk="1" hangingPunct="1">
              <a:spcBef>
                <a:spcPct val="45000"/>
              </a:spcBef>
            </a:pP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Dependent Student Special Circumstance</a:t>
            </a:r>
            <a:endParaRPr lang="en-US" dirty="0">
              <a:solidFill>
                <a:schemeClr val="tx1"/>
              </a:solidFill>
            </a:endParaRPr>
          </a:p>
        </p:txBody>
      </p:sp>
      <p:sp>
        <p:nvSpPr>
          <p:cNvPr id="3" name="Content Placeholder 2"/>
          <p:cNvSpPr>
            <a:spLocks noGrp="1"/>
          </p:cNvSpPr>
          <p:nvPr>
            <p:ph idx="1"/>
          </p:nvPr>
        </p:nvSpPr>
        <p:spPr/>
        <p:txBody>
          <a:bodyPr/>
          <a:lstStyle/>
          <a:p>
            <a:pPr>
              <a:buNone/>
            </a:pPr>
            <a:endParaRPr lang="en-US" sz="2400" dirty="0" smtClean="0"/>
          </a:p>
          <a:p>
            <a:pPr>
              <a:buNone/>
            </a:pPr>
            <a:r>
              <a:rPr lang="en-US" sz="2400" dirty="0" smtClean="0"/>
              <a:t>If parents refuse to complete FAFSA:</a:t>
            </a:r>
          </a:p>
          <a:p>
            <a:pPr>
              <a:buNone/>
            </a:pPr>
            <a:endParaRPr lang="en-US" sz="1200" dirty="0" smtClean="0"/>
          </a:p>
          <a:p>
            <a:pPr>
              <a:buFont typeface="Arial" charset="0"/>
              <a:buChar char="•"/>
              <a:defRPr/>
            </a:pPr>
            <a:r>
              <a:rPr lang="en-US" sz="2400" dirty="0" smtClean="0"/>
              <a:t>Contact financial aid administrator</a:t>
            </a:r>
          </a:p>
          <a:p>
            <a:pPr>
              <a:buNone/>
              <a:defRPr/>
            </a:pPr>
            <a:endParaRPr lang="en-US" sz="800" dirty="0" smtClean="0"/>
          </a:p>
          <a:p>
            <a:pPr>
              <a:buFont typeface="Arial" charset="0"/>
              <a:buChar char="•"/>
              <a:defRPr/>
            </a:pPr>
            <a:r>
              <a:rPr lang="en-US" sz="2400" dirty="0" smtClean="0"/>
              <a:t>Student </a:t>
            </a:r>
            <a:r>
              <a:rPr lang="en-US" sz="2400" i="1" dirty="0" smtClean="0"/>
              <a:t>may</a:t>
            </a:r>
            <a:r>
              <a:rPr lang="en-US" sz="2400" dirty="0" smtClean="0"/>
              <a:t> be allowed to submit the FAFSA without parental information</a:t>
            </a:r>
          </a:p>
          <a:p>
            <a:pPr>
              <a:buNone/>
              <a:defRPr/>
            </a:pPr>
            <a:endParaRPr lang="en-US" sz="800" dirty="0" smtClean="0"/>
          </a:p>
          <a:p>
            <a:pPr>
              <a:buFont typeface="Arial" charset="0"/>
              <a:buChar char="•"/>
              <a:defRPr/>
            </a:pPr>
            <a:r>
              <a:rPr lang="en-US" sz="2400" dirty="0" smtClean="0"/>
              <a:t>Student will only be eligible for an UNSUBSIDIZED Loan. </a:t>
            </a:r>
          </a:p>
          <a:p>
            <a:pPr>
              <a:buFont typeface="Arial" charset="0"/>
              <a:buChar char="•"/>
              <a:defRPr/>
            </a:pPr>
            <a:endParaRPr lang="en-US" sz="2400" dirty="0" smtClean="0"/>
          </a:p>
          <a:p>
            <a:pPr marL="114300" indent="-114300" algn="ctr">
              <a:buFont typeface="Arial" charset="0"/>
              <a:buNone/>
              <a:defRPr/>
            </a:pPr>
            <a:r>
              <a:rPr lang="en-US" sz="2400" b="1" dirty="0" smtClean="0"/>
              <a:t>Parent section is not optional if the student </a:t>
            </a:r>
          </a:p>
          <a:p>
            <a:pPr marL="114300" indent="-114300" algn="ctr">
              <a:buFont typeface="Arial" charset="0"/>
              <a:buNone/>
              <a:defRPr/>
            </a:pPr>
            <a:r>
              <a:rPr lang="en-US" sz="2400" b="1" dirty="0" smtClean="0"/>
              <a:t>wants total aid eligibility!</a:t>
            </a:r>
          </a:p>
          <a:p>
            <a:pPr>
              <a:buNone/>
              <a:defRPr/>
            </a:pPr>
            <a:endParaRPr lang="en-US" sz="2400" dirty="0" smtClean="0"/>
          </a:p>
          <a:p>
            <a:pPr>
              <a:buNone/>
            </a:pPr>
            <a:endParaRPr lang="en-US" sz="2400"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43</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5A5438B-7A92-4B5B-839F-D440510F83C4}" type="slidenum">
              <a:rPr lang="fr-FR"/>
              <a:pPr>
                <a:defRPr/>
              </a:pPr>
              <a:t>44</a:t>
            </a:fld>
            <a:endParaRPr lang="fr-FR" dirty="0"/>
          </a:p>
        </p:txBody>
      </p:sp>
      <p:sp>
        <p:nvSpPr>
          <p:cNvPr id="37892"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Special Circumstances</a:t>
            </a:r>
          </a:p>
        </p:txBody>
      </p:sp>
      <p:sp>
        <p:nvSpPr>
          <p:cNvPr id="37893" name="Rectangle 3"/>
          <p:cNvSpPr>
            <a:spLocks noGrp="1"/>
          </p:cNvSpPr>
          <p:nvPr>
            <p:ph type="body" idx="1"/>
          </p:nvPr>
        </p:nvSpPr>
        <p:spPr>
          <a:xfrm>
            <a:off x="406400" y="1657350"/>
            <a:ext cx="8229600" cy="4525566"/>
          </a:xfrm>
        </p:spPr>
        <p:txBody>
          <a:bodyPr/>
          <a:lstStyle/>
          <a:p>
            <a:pPr marL="388938" indent="-388938" defTabSz="1039813" eaLnBrk="1" hangingPunct="1">
              <a:buNone/>
            </a:pPr>
            <a:endParaRPr lang="en-US" sz="800" dirty="0" smtClean="0">
              <a:solidFill>
                <a:schemeClr val="accent2">
                  <a:lumMod val="75000"/>
                </a:schemeClr>
              </a:solidFill>
            </a:endParaRPr>
          </a:p>
          <a:p>
            <a:pPr marL="388938" indent="-388938" defTabSz="1039813" eaLnBrk="1" hangingPunct="1"/>
            <a:r>
              <a:rPr lang="en-US" sz="2000" dirty="0" smtClean="0"/>
              <a:t>Family situations that cannot be documented on FAFSA, such as:</a:t>
            </a:r>
          </a:p>
          <a:p>
            <a:pPr marL="388938" indent="-388938" defTabSz="1039813" eaLnBrk="1" hangingPunct="1">
              <a:buNone/>
            </a:pPr>
            <a:endParaRPr lang="en-US" sz="800" dirty="0" smtClean="0"/>
          </a:p>
          <a:p>
            <a:pPr marL="846138" lvl="1" indent="-327025" defTabSz="1039813" eaLnBrk="1" hangingPunct="1">
              <a:spcBef>
                <a:spcPts val="1200"/>
              </a:spcBef>
            </a:pPr>
            <a:r>
              <a:rPr lang="en-US" sz="2000" dirty="0" smtClean="0"/>
              <a:t>Change in employment status</a:t>
            </a:r>
          </a:p>
          <a:p>
            <a:pPr marL="846138" lvl="1" indent="-327025" defTabSz="1039813" eaLnBrk="1" hangingPunct="1">
              <a:spcBef>
                <a:spcPts val="1200"/>
              </a:spcBef>
            </a:pPr>
            <a:r>
              <a:rPr lang="en-US" sz="2000" dirty="0" smtClean="0"/>
              <a:t>Death in the family</a:t>
            </a:r>
          </a:p>
          <a:p>
            <a:pPr marL="846138" lvl="1" indent="-327025" defTabSz="1039813" eaLnBrk="1" hangingPunct="1">
              <a:spcBef>
                <a:spcPts val="1200"/>
              </a:spcBef>
            </a:pPr>
            <a:r>
              <a:rPr lang="en-US" sz="2000" dirty="0" smtClean="0"/>
              <a:t>Change in parents’ marital status</a:t>
            </a:r>
          </a:p>
          <a:p>
            <a:pPr marL="846138" lvl="1" indent="-327025" defTabSz="1039813" eaLnBrk="1" hangingPunct="1">
              <a:spcBef>
                <a:spcPts val="1200"/>
              </a:spcBef>
            </a:pPr>
            <a:r>
              <a:rPr lang="en-US" sz="2000" dirty="0" smtClean="0"/>
              <a:t>Medical expenses not covered by insurance</a:t>
            </a:r>
          </a:p>
          <a:p>
            <a:pPr marL="846138" lvl="1" indent="-327025" defTabSz="1039813" eaLnBrk="1" hangingPunct="1">
              <a:spcBef>
                <a:spcPts val="1200"/>
              </a:spcBef>
            </a:pPr>
            <a:r>
              <a:rPr lang="en-US" sz="2000" dirty="0" smtClean="0"/>
              <a:t>Student cannot obtain parent information</a:t>
            </a:r>
          </a:p>
          <a:p>
            <a:pPr marL="846138" lvl="1" indent="-327025" defTabSz="1039813" eaLnBrk="1" hangingPunct="1">
              <a:spcBef>
                <a:spcPts val="1200"/>
              </a:spcBef>
              <a:buNone/>
            </a:pPr>
            <a:endParaRPr lang="en-US" sz="1200" dirty="0" smtClean="0"/>
          </a:p>
          <a:p>
            <a:pPr marL="388938" indent="-388938" defTabSz="1039813" eaLnBrk="1" hangingPunct="1">
              <a:buFont typeface="Arial" pitchFamily="34" charset="0"/>
              <a:buNone/>
            </a:pPr>
            <a:r>
              <a:rPr lang="en-US" sz="2200" dirty="0" smtClean="0"/>
              <a:t>	</a:t>
            </a:r>
            <a:r>
              <a:rPr lang="en-US" sz="2000" b="1" dirty="0" smtClean="0"/>
              <a:t>Make the financial aid office at your selected college aware of any special circumstances.  Be prepared to provide documentation related to the situation, including the financial impact of the change.</a:t>
            </a:r>
          </a:p>
          <a:p>
            <a:pPr marL="846138" lvl="1" indent="-327025" defTabSz="1039813" eaLnBrk="1" hangingPunct="1">
              <a:buFont typeface="Arial" pitchFamily="34" charset="0"/>
              <a:buNone/>
            </a:pPr>
            <a:endParaRPr lang="en-US" sz="2200" b="1" dirty="0" smtClean="0">
              <a:solidFill>
                <a:schemeClr val="tx2"/>
              </a:solidFill>
            </a:endParaRPr>
          </a:p>
          <a:p>
            <a:pPr marL="846138" lvl="1" indent="-327025" defTabSz="1039813" eaLnBrk="1" hangingPunct="1">
              <a:buFont typeface="Arial" pitchFamily="34" charset="0"/>
              <a:buNone/>
            </a:pPr>
            <a:endParaRPr lang="en-US" dirty="0" smtClean="0">
              <a:solidFill>
                <a:schemeClr val="tx2"/>
              </a:solidFill>
            </a:endParaRPr>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3C0C0511-E077-4101-A9D2-79E8F03EE980}" type="slidenum">
              <a:rPr lang="fr-FR"/>
              <a:pPr>
                <a:defRPr/>
              </a:pPr>
              <a:t>45</a:t>
            </a:fld>
            <a:endParaRPr lang="fr-FR" dirty="0"/>
          </a:p>
        </p:txBody>
      </p:sp>
      <p:sp>
        <p:nvSpPr>
          <p:cNvPr id="36868" name="Rectangle 2"/>
          <p:cNvSpPr>
            <a:spLocks noGrp="1"/>
          </p:cNvSpPr>
          <p:nvPr>
            <p:ph type="title"/>
          </p:nvPr>
        </p:nvSpPr>
        <p:spPr>
          <a:xfrm>
            <a:off x="0" y="0"/>
            <a:ext cx="9144000" cy="1600200"/>
          </a:xfrm>
        </p:spPr>
        <p:txBody>
          <a:bodyPr/>
          <a:lstStyle/>
          <a:p>
            <a:pPr defTabSz="1039813" eaLnBrk="1" hangingPunct="1"/>
            <a:r>
              <a:rPr lang="en-US" sz="4000" dirty="0" smtClean="0">
                <a:solidFill>
                  <a:schemeClr val="tx1"/>
                </a:solidFill>
              </a:rPr>
              <a:t>Potential Institutional Adjustments to EFC for Institutional Funds</a:t>
            </a:r>
          </a:p>
        </p:txBody>
      </p:sp>
      <p:sp>
        <p:nvSpPr>
          <p:cNvPr id="36869" name="Rectangle 3"/>
          <p:cNvSpPr>
            <a:spLocks noGrp="1"/>
          </p:cNvSpPr>
          <p:nvPr>
            <p:ph type="body" idx="1"/>
          </p:nvPr>
        </p:nvSpPr>
        <p:spPr>
          <a:xfrm>
            <a:off x="304800" y="1828800"/>
            <a:ext cx="8534400" cy="4525566"/>
          </a:xfrm>
        </p:spPr>
        <p:txBody>
          <a:bodyPr/>
          <a:lstStyle/>
          <a:p>
            <a:pPr marL="388938" indent="-388938" defTabSz="1039813" eaLnBrk="1" hangingPunct="1">
              <a:spcBef>
                <a:spcPts val="1200"/>
              </a:spcBef>
            </a:pPr>
            <a:endParaRPr lang="en-US" sz="2400" dirty="0" smtClean="0"/>
          </a:p>
          <a:p>
            <a:pPr marL="388938" indent="-388938" defTabSz="1039813" eaLnBrk="1" hangingPunct="1">
              <a:spcBef>
                <a:spcPts val="1200"/>
              </a:spcBef>
            </a:pPr>
            <a:r>
              <a:rPr lang="en-US" sz="2400" dirty="0" smtClean="0"/>
              <a:t>Minimum contribution from students to their educational costs (summer earnings) </a:t>
            </a:r>
          </a:p>
          <a:p>
            <a:pPr marL="388938" indent="-388938" defTabSz="1039813" eaLnBrk="1" hangingPunct="1">
              <a:spcBef>
                <a:spcPts val="1200"/>
              </a:spcBef>
            </a:pPr>
            <a:r>
              <a:rPr lang="en-US" sz="2400" dirty="0" smtClean="0"/>
              <a:t>Use home equity in determination of net assets</a:t>
            </a:r>
          </a:p>
          <a:p>
            <a:pPr marL="388938" indent="-388938" defTabSz="1039813" eaLnBrk="1" hangingPunct="1">
              <a:spcBef>
                <a:spcPts val="1200"/>
              </a:spcBef>
            </a:pPr>
            <a:r>
              <a:rPr lang="en-US" sz="2400" dirty="0" smtClean="0"/>
              <a:t>Make adjustments for medical/dental expenses</a:t>
            </a:r>
          </a:p>
          <a:p>
            <a:pPr marL="388938" indent="-388938" defTabSz="1039813" eaLnBrk="1" hangingPunct="1">
              <a:spcBef>
                <a:spcPts val="1200"/>
              </a:spcBef>
            </a:pPr>
            <a:r>
              <a:rPr lang="en-US" sz="2400" dirty="0" smtClean="0"/>
              <a:t>Make adjustments in the losses/depreciation claimed for business/farm operations</a:t>
            </a:r>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37BBAC93-8478-4979-8E26-D9C8204DACE1}" type="slidenum">
              <a:rPr lang="fr-FR"/>
              <a:pPr>
                <a:defRPr/>
              </a:pPr>
              <a:t>46</a:t>
            </a:fld>
            <a:endParaRPr lang="fr-FR" dirty="0"/>
          </a:p>
        </p:txBody>
      </p:sp>
      <p:sp>
        <p:nvSpPr>
          <p:cNvPr id="14341" name="Rectangle 2"/>
          <p:cNvSpPr>
            <a:spLocks noGrp="1"/>
          </p:cNvSpPr>
          <p:nvPr>
            <p:ph type="title"/>
          </p:nvPr>
        </p:nvSpPr>
        <p:spPr>
          <a:xfrm>
            <a:off x="0" y="0"/>
            <a:ext cx="9144000" cy="1657350"/>
          </a:xfrm>
        </p:spPr>
        <p:txBody>
          <a:bodyPr/>
          <a:lstStyle/>
          <a:p>
            <a:pPr defTabSz="1039813" eaLnBrk="1" hangingPunct="1"/>
            <a:r>
              <a:rPr lang="en-US" sz="4000" dirty="0" smtClean="0">
                <a:solidFill>
                  <a:schemeClr val="tx1"/>
                </a:solidFill>
              </a:rPr>
              <a:t>Applying for Financial Aid</a:t>
            </a:r>
          </a:p>
        </p:txBody>
      </p:sp>
      <p:sp>
        <p:nvSpPr>
          <p:cNvPr id="14342" name="Rectangle 3"/>
          <p:cNvSpPr>
            <a:spLocks noGrp="1"/>
          </p:cNvSpPr>
          <p:nvPr>
            <p:ph type="body" idx="1"/>
          </p:nvPr>
        </p:nvSpPr>
        <p:spPr>
          <a:xfrm>
            <a:off x="508000" y="1771650"/>
            <a:ext cx="8229600" cy="3720704"/>
          </a:xfrm>
        </p:spPr>
        <p:txBody>
          <a:bodyPr/>
          <a:lstStyle/>
          <a:p>
            <a:pPr marL="388938" indent="-388938" defTabSz="1039813" eaLnBrk="1" hangingPunct="1"/>
            <a:r>
              <a:rPr lang="en-US" sz="2400" dirty="0" smtClean="0"/>
              <a:t>Other forms ….</a:t>
            </a:r>
          </a:p>
          <a:p>
            <a:pPr marL="388938" indent="-388938" defTabSz="1039813" eaLnBrk="1" hangingPunct="1">
              <a:buNone/>
            </a:pPr>
            <a:endParaRPr lang="en-US" sz="1200" dirty="0" smtClean="0"/>
          </a:p>
          <a:p>
            <a:pPr marL="846138" lvl="1" indent="-327025" defTabSz="1039813" eaLnBrk="1" hangingPunct="1"/>
            <a:r>
              <a:rPr lang="en-US" sz="2400" dirty="0" smtClean="0"/>
              <a:t>Institutional application</a:t>
            </a:r>
            <a:endParaRPr lang="en-US" sz="2400" dirty="0" smtClean="0">
              <a:solidFill>
                <a:srgbClr val="0000FF"/>
              </a:solidFill>
            </a:endParaRPr>
          </a:p>
          <a:p>
            <a:pPr marL="846138" lvl="1" indent="-327025" defTabSz="1039813" eaLnBrk="1" hangingPunct="1">
              <a:spcBef>
                <a:spcPct val="60000"/>
              </a:spcBef>
            </a:pPr>
            <a:r>
              <a:rPr lang="en-US" sz="2400" dirty="0" smtClean="0"/>
              <a:t>College Scholarship Service PROFILE</a:t>
            </a:r>
          </a:p>
          <a:p>
            <a:pPr marL="846138" lvl="1" indent="-327025" defTabSz="1039813" eaLnBrk="1" hangingPunct="1">
              <a:spcBef>
                <a:spcPct val="60000"/>
              </a:spcBef>
            </a:pPr>
            <a:r>
              <a:rPr lang="en-US" sz="2400" dirty="0" smtClean="0"/>
              <a:t>State applications</a:t>
            </a:r>
          </a:p>
          <a:p>
            <a:pPr marL="846138" lvl="1" indent="-327025" defTabSz="1039813" eaLnBrk="1" hangingPunct="1">
              <a:spcBef>
                <a:spcPct val="60000"/>
              </a:spcBef>
            </a:pPr>
            <a:r>
              <a:rPr lang="en-US" sz="2400" dirty="0" smtClean="0"/>
              <a:t>Outside scholarship applications</a:t>
            </a:r>
          </a:p>
        </p:txBody>
      </p:sp>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Potential Tax Filer Benefits</a:t>
            </a:r>
            <a:endParaRPr lang="en-US" dirty="0">
              <a:solidFill>
                <a:schemeClr val="tx1"/>
              </a:solidFill>
            </a:endParaRPr>
          </a:p>
        </p:txBody>
      </p:sp>
      <p:sp>
        <p:nvSpPr>
          <p:cNvPr id="3" name="Content Placeholder 2"/>
          <p:cNvSpPr>
            <a:spLocks noGrp="1"/>
          </p:cNvSpPr>
          <p:nvPr>
            <p:ph idx="1"/>
          </p:nvPr>
        </p:nvSpPr>
        <p:spPr/>
        <p:txBody>
          <a:bodyPr/>
          <a:lstStyle/>
          <a:p>
            <a:r>
              <a:rPr lang="en-US" sz="2400" b="1" dirty="0" smtClean="0"/>
              <a:t>American Opportunity Tax Credit</a:t>
            </a:r>
          </a:p>
          <a:p>
            <a:pPr>
              <a:buNone/>
            </a:pPr>
            <a:r>
              <a:rPr lang="en-US" sz="2400" b="1" dirty="0" smtClean="0"/>
              <a:t>	</a:t>
            </a:r>
            <a:r>
              <a:rPr lang="en-US" sz="1800" b="1" dirty="0" smtClean="0">
                <a:solidFill>
                  <a:schemeClr val="accent2">
                    <a:lumMod val="75000"/>
                  </a:schemeClr>
                </a:solidFill>
              </a:rPr>
              <a:t> </a:t>
            </a:r>
            <a:r>
              <a:rPr lang="en-US" sz="1800" b="1" dirty="0" smtClean="0"/>
              <a:t>2013 Tax Year details</a:t>
            </a:r>
          </a:p>
          <a:p>
            <a:pPr>
              <a:buNone/>
            </a:pPr>
            <a:endParaRPr lang="en-US" sz="800" b="1" dirty="0" smtClean="0"/>
          </a:p>
          <a:p>
            <a:pPr marL="788988" lvl="1" indent="-388938" defTabSz="1039813" eaLnBrk="1" hangingPunct="1"/>
            <a:r>
              <a:rPr lang="en-US" sz="2000" dirty="0" smtClean="0"/>
              <a:t>Available for the </a:t>
            </a:r>
            <a:r>
              <a:rPr lang="en-US" sz="2000" b="1" dirty="0" smtClean="0"/>
              <a:t>first four years </a:t>
            </a:r>
            <a:r>
              <a:rPr lang="en-US" sz="2000" dirty="0" smtClean="0"/>
              <a:t>of college to assist with tuition, fees and required books</a:t>
            </a:r>
          </a:p>
          <a:p>
            <a:pPr marL="788988" lvl="1" indent="-388938" defTabSz="1039813" eaLnBrk="1" hangingPunct="1">
              <a:buNone/>
            </a:pPr>
            <a:endParaRPr lang="en-US" sz="800" dirty="0" smtClean="0"/>
          </a:p>
          <a:p>
            <a:pPr marL="788988" lvl="1" indent="-388938" defTabSz="1039813" eaLnBrk="1" hangingPunct="1"/>
            <a:r>
              <a:rPr lang="en-US" sz="2000" b="1" dirty="0" smtClean="0"/>
              <a:t>Up to $2,500 tax credit</a:t>
            </a:r>
            <a:r>
              <a:rPr lang="en-US" sz="2000" dirty="0" smtClean="0"/>
              <a:t> –reduces amount of  taxes owed;  up to 40% refunded when no income tax due</a:t>
            </a:r>
          </a:p>
          <a:p>
            <a:pPr marL="1246188" lvl="2" indent="-327025" defTabSz="1039813" eaLnBrk="1" hangingPunct="1">
              <a:buNone/>
            </a:pPr>
            <a:endParaRPr lang="en-US" sz="800" dirty="0" smtClean="0"/>
          </a:p>
          <a:p>
            <a:pPr marL="1298575" lvl="2" indent="-258763" defTabSz="1039813" eaLnBrk="1" hangingPunct="1">
              <a:buFont typeface="Courier New" pitchFamily="49" charset="0"/>
              <a:buChar char="─"/>
            </a:pPr>
            <a:r>
              <a:rPr lang="en-US" sz="2000" dirty="0" smtClean="0"/>
              <a:t>100% of first $2,000 expenses and 25% of the next $2,000  </a:t>
            </a:r>
          </a:p>
          <a:p>
            <a:pPr marL="1298575" lvl="2" indent="-258763" defTabSz="1039813" eaLnBrk="1" hangingPunct="1">
              <a:buNone/>
            </a:pPr>
            <a:endParaRPr lang="en-US" sz="800" dirty="0" smtClean="0"/>
          </a:p>
          <a:p>
            <a:pPr marL="846138" lvl="1" indent="-327025" defTabSz="1039813" eaLnBrk="1" hangingPunct="1">
              <a:buFont typeface="Arial" pitchFamily="34" charset="0"/>
              <a:buChar char="•"/>
            </a:pPr>
            <a:r>
              <a:rPr lang="en-US" sz="2000" dirty="0" smtClean="0"/>
              <a:t>Examples: </a:t>
            </a:r>
          </a:p>
          <a:p>
            <a:pPr marL="846138" lvl="1" indent="-327025" defTabSz="1039813" eaLnBrk="1" hangingPunct="1">
              <a:buNone/>
            </a:pPr>
            <a:endParaRPr lang="en-US" sz="800" dirty="0" smtClean="0"/>
          </a:p>
          <a:p>
            <a:pPr marL="1298575" lvl="2" indent="-258763" defTabSz="1039813" eaLnBrk="1" hangingPunct="1">
              <a:buFont typeface="Courier New" pitchFamily="49" charset="0"/>
              <a:buChar char="─"/>
            </a:pPr>
            <a:r>
              <a:rPr lang="en-US" sz="2000" dirty="0" smtClean="0"/>
              <a:t>Tuition of $8,000 paid - May claim $2500 on the tax return completed</a:t>
            </a:r>
            <a:endParaRPr lang="en-US" sz="2000" strike="sngStrike" dirty="0" smtClean="0"/>
          </a:p>
          <a:p>
            <a:pPr marL="1298575" lvl="2" indent="-258763" defTabSz="1039813" eaLnBrk="1" hangingPunct="1">
              <a:buNone/>
            </a:pPr>
            <a:endParaRPr lang="en-US" sz="800" dirty="0" smtClean="0"/>
          </a:p>
          <a:p>
            <a:pPr marL="1298575" lvl="2" indent="-258763" defTabSz="1039813" eaLnBrk="1" hangingPunct="1">
              <a:buFont typeface="Courier New" pitchFamily="49" charset="0"/>
              <a:buChar char="─"/>
            </a:pPr>
            <a:r>
              <a:rPr lang="en-US" sz="2000" dirty="0" smtClean="0"/>
              <a:t>Tuition of $3,000--May claim $2,250  (all of the first $2000, and 25%  of the remaining tuition…which is $250)</a:t>
            </a:r>
          </a:p>
          <a:p>
            <a:pPr>
              <a:buNone/>
            </a:pPr>
            <a:endParaRPr lang="en-US" sz="2400" b="1" dirty="0"/>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47</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Potential Tax Filer Benefits </a:t>
            </a:r>
            <a:r>
              <a:rPr lang="en-US" sz="3600" dirty="0" smtClean="0">
                <a:solidFill>
                  <a:schemeClr val="tx1"/>
                </a:solidFill>
              </a:rPr>
              <a:t>(continued)</a:t>
            </a:r>
            <a:endParaRPr lang="en-US" sz="3600" dirty="0">
              <a:solidFill>
                <a:schemeClr val="tx1"/>
              </a:solidFill>
            </a:endParaRPr>
          </a:p>
        </p:txBody>
      </p:sp>
      <p:sp>
        <p:nvSpPr>
          <p:cNvPr id="3" name="Content Placeholder 2"/>
          <p:cNvSpPr>
            <a:spLocks noGrp="1"/>
          </p:cNvSpPr>
          <p:nvPr>
            <p:ph idx="1"/>
          </p:nvPr>
        </p:nvSpPr>
        <p:spPr/>
        <p:txBody>
          <a:bodyPr/>
          <a:lstStyle/>
          <a:p>
            <a:endParaRPr lang="en-US" sz="800" b="1" dirty="0" smtClean="0"/>
          </a:p>
          <a:p>
            <a:r>
              <a:rPr lang="en-US" sz="2400" b="1" dirty="0" smtClean="0"/>
              <a:t>Lifetime Learning Credit</a:t>
            </a:r>
          </a:p>
          <a:p>
            <a:pPr marL="388938" indent="-388938" defTabSz="1039813" eaLnBrk="1" hangingPunct="1">
              <a:buNone/>
            </a:pPr>
            <a:r>
              <a:rPr lang="en-US" sz="2400" b="1" dirty="0" smtClean="0"/>
              <a:t>      </a:t>
            </a:r>
            <a:r>
              <a:rPr lang="en-US" sz="1800" b="1" dirty="0" smtClean="0"/>
              <a:t>2013 Tax Year details</a:t>
            </a:r>
          </a:p>
          <a:p>
            <a:pPr marL="388938" indent="-388938" defTabSz="1039813" eaLnBrk="1" hangingPunct="1">
              <a:buNone/>
            </a:pPr>
            <a:endParaRPr lang="en-US" sz="800" dirty="0" smtClean="0"/>
          </a:p>
          <a:p>
            <a:pPr marL="788988" lvl="1" indent="-388938" defTabSz="1039813" eaLnBrk="1" hangingPunct="1"/>
            <a:r>
              <a:rPr lang="en-US" sz="2000" dirty="0" smtClean="0"/>
              <a:t>Available for all years</a:t>
            </a:r>
          </a:p>
          <a:p>
            <a:pPr marL="388938" indent="-388938" defTabSz="1039813" eaLnBrk="1" hangingPunct="1">
              <a:buNone/>
            </a:pPr>
            <a:endParaRPr lang="en-US" sz="800" dirty="0" smtClean="0"/>
          </a:p>
          <a:p>
            <a:pPr marL="788988" lvl="1" indent="-388938" defTabSz="1039813" eaLnBrk="1" hangingPunct="1"/>
            <a:r>
              <a:rPr lang="en-US" sz="2000" dirty="0" smtClean="0"/>
              <a:t>Can claim for remaining undergraduate years and graduate study as well as professional development classes.</a:t>
            </a:r>
          </a:p>
          <a:p>
            <a:pPr marL="388938" indent="-388938" defTabSz="1039813" eaLnBrk="1" hangingPunct="1">
              <a:buNone/>
            </a:pPr>
            <a:endParaRPr lang="en-US" sz="800" dirty="0" smtClean="0"/>
          </a:p>
          <a:p>
            <a:pPr marL="788988" lvl="1" indent="-388938" defTabSz="1039813" eaLnBrk="1" hangingPunct="1"/>
            <a:r>
              <a:rPr lang="en-US" sz="2000" dirty="0" smtClean="0"/>
              <a:t>Can claim credit for 20% of tuition &amp; fees, up to maximum of $2,000. </a:t>
            </a:r>
          </a:p>
          <a:p>
            <a:pPr marL="388938" indent="-388938" defTabSz="1039813" eaLnBrk="1" hangingPunct="1">
              <a:buNone/>
            </a:pPr>
            <a:endParaRPr lang="en-US" sz="800" dirty="0" smtClean="0"/>
          </a:p>
          <a:p>
            <a:pPr marL="388938" indent="-388938" defTabSz="1039813" eaLnBrk="1" hangingPunct="1">
              <a:buNone/>
            </a:pPr>
            <a:endParaRPr lang="en-US" sz="800" dirty="0" smtClean="0"/>
          </a:p>
          <a:p>
            <a:pPr>
              <a:buNone/>
            </a:pPr>
            <a:endParaRPr lang="en-US" sz="2400" b="1" dirty="0" smtClean="0"/>
          </a:p>
          <a:p>
            <a:endParaRPr lang="en-US" sz="2400" b="1" dirty="0" smtClean="0"/>
          </a:p>
          <a:p>
            <a:pPr>
              <a:buNone/>
            </a:pPr>
            <a:endParaRPr lang="en-US" sz="2400" b="1"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48</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Potential Tax Filer Benefits </a:t>
            </a:r>
            <a:r>
              <a:rPr lang="en-US" sz="3600" dirty="0" smtClean="0">
                <a:solidFill>
                  <a:schemeClr val="tx1"/>
                </a:solidFill>
              </a:rPr>
              <a:t>(continued)</a:t>
            </a:r>
            <a:endParaRPr lang="en-US" dirty="0">
              <a:solidFill>
                <a:schemeClr val="tx1"/>
              </a:solidFill>
            </a:endParaRPr>
          </a:p>
        </p:txBody>
      </p:sp>
      <p:sp>
        <p:nvSpPr>
          <p:cNvPr id="3" name="Content Placeholder 2"/>
          <p:cNvSpPr>
            <a:spLocks noGrp="1"/>
          </p:cNvSpPr>
          <p:nvPr>
            <p:ph idx="1"/>
          </p:nvPr>
        </p:nvSpPr>
        <p:spPr/>
        <p:txBody>
          <a:bodyPr/>
          <a:lstStyle/>
          <a:p>
            <a:pPr marL="388938" indent="-388938" defTabSz="1039813" eaLnBrk="1" hangingPunct="1">
              <a:lnSpc>
                <a:spcPct val="80000"/>
              </a:lnSpc>
            </a:pPr>
            <a:endParaRPr lang="en-US" sz="800" b="1" dirty="0" smtClean="0">
              <a:solidFill>
                <a:schemeClr val="accent2">
                  <a:lumMod val="75000"/>
                </a:schemeClr>
              </a:solidFill>
            </a:endParaRPr>
          </a:p>
          <a:p>
            <a:pPr marL="388938" indent="-388938" defTabSz="1039813" eaLnBrk="1" hangingPunct="1">
              <a:lnSpc>
                <a:spcPct val="80000"/>
              </a:lnSpc>
            </a:pPr>
            <a:r>
              <a:rPr lang="en-US" sz="2400" b="1" dirty="0" smtClean="0"/>
              <a:t>IRS Deductions and Credits</a:t>
            </a:r>
          </a:p>
          <a:p>
            <a:pPr marL="388938" indent="-388938" defTabSz="1039813" eaLnBrk="1" hangingPunct="1">
              <a:lnSpc>
                <a:spcPct val="80000"/>
              </a:lnSpc>
              <a:buNone/>
            </a:pPr>
            <a:r>
              <a:rPr lang="en-US" sz="2400" b="1" dirty="0" smtClean="0"/>
              <a:t>	 </a:t>
            </a:r>
            <a:r>
              <a:rPr lang="en-US" sz="1800" b="1" dirty="0" smtClean="0"/>
              <a:t>2013 Tax Year details</a:t>
            </a:r>
          </a:p>
          <a:p>
            <a:pPr marL="388938" indent="-388938" defTabSz="1039813" eaLnBrk="1" hangingPunct="1">
              <a:lnSpc>
                <a:spcPct val="80000"/>
              </a:lnSpc>
              <a:buNone/>
            </a:pPr>
            <a:endParaRPr lang="en-US" sz="800" dirty="0" smtClean="0"/>
          </a:p>
          <a:p>
            <a:pPr marL="788988" lvl="1" indent="-388938" defTabSz="1039813" eaLnBrk="1" hangingPunct="1">
              <a:lnSpc>
                <a:spcPct val="80000"/>
              </a:lnSpc>
            </a:pPr>
            <a:r>
              <a:rPr lang="en-US" sz="2000" dirty="0" smtClean="0"/>
              <a:t>Families with adjusted gross incomes up to $80,000 (single filers) &amp; $160,000 (joint filers) can claim tax credits.</a:t>
            </a:r>
          </a:p>
          <a:p>
            <a:pPr marL="388938" indent="-388938" defTabSz="1039813" eaLnBrk="1" hangingPunct="1">
              <a:lnSpc>
                <a:spcPct val="80000"/>
              </a:lnSpc>
              <a:buNone/>
            </a:pPr>
            <a:endParaRPr lang="en-US" sz="800" dirty="0" smtClean="0"/>
          </a:p>
          <a:p>
            <a:pPr marL="788988" lvl="1" indent="-388938" defTabSz="1039813" eaLnBrk="1" hangingPunct="1">
              <a:lnSpc>
                <a:spcPct val="80000"/>
              </a:lnSpc>
            </a:pPr>
            <a:r>
              <a:rPr lang="en-US" sz="2000" dirty="0" smtClean="0"/>
              <a:t>Certain taxpayers will qualify to take a tax deduction for tuition and fees of up to $4,000 (even if they don’t itemize). </a:t>
            </a:r>
          </a:p>
          <a:p>
            <a:pPr marL="388938" indent="-388938" defTabSz="1039813" eaLnBrk="1" hangingPunct="1">
              <a:lnSpc>
                <a:spcPct val="80000"/>
              </a:lnSpc>
            </a:pPr>
            <a:endParaRPr lang="en-US" sz="800" dirty="0" smtClean="0"/>
          </a:p>
          <a:p>
            <a:pPr marL="788988" lvl="1" indent="-388938" defTabSz="1039813" eaLnBrk="1" hangingPunct="1">
              <a:lnSpc>
                <a:spcPct val="80000"/>
              </a:lnSpc>
            </a:pPr>
            <a:r>
              <a:rPr lang="en-US" sz="2000" dirty="0" smtClean="0"/>
              <a:t>Cannot claim American Opportunity or Lifetime Learning Credit in the same year as deduction for same student.</a:t>
            </a:r>
          </a:p>
          <a:p>
            <a:pPr marL="788988" lvl="1" indent="-388938" defTabSz="1039813" eaLnBrk="1" hangingPunct="1">
              <a:lnSpc>
                <a:spcPct val="80000"/>
              </a:lnSpc>
              <a:buNone/>
            </a:pPr>
            <a:endParaRPr lang="en-US" sz="800" b="1" dirty="0" smtClean="0"/>
          </a:p>
          <a:p>
            <a:pPr marL="388938" indent="-388938" defTabSz="1039813" eaLnBrk="1" hangingPunct="1">
              <a:buNone/>
            </a:pPr>
            <a:r>
              <a:rPr lang="en-US" sz="2000" b="1" dirty="0" smtClean="0"/>
              <a:t>There are restrictions on who can claim IRS tax credits and deductions ….. Consult with your tax advisor or do your research!</a:t>
            </a:r>
          </a:p>
          <a:p>
            <a:pPr marL="388938" indent="-388938" defTabSz="1039813" eaLnBrk="1" hangingPunct="1">
              <a:lnSpc>
                <a:spcPct val="80000"/>
              </a:lnSpc>
              <a:buNone/>
            </a:pPr>
            <a:endParaRPr lang="en-US" sz="800" b="1" dirty="0" smtClean="0"/>
          </a:p>
          <a:p>
            <a:pPr marL="388938" indent="-388938" algn="ctr" defTabSz="1039813" eaLnBrk="1" hangingPunct="1">
              <a:lnSpc>
                <a:spcPct val="80000"/>
              </a:lnSpc>
              <a:buNone/>
            </a:pPr>
            <a:r>
              <a:rPr lang="en-US" sz="2000" b="1" dirty="0" smtClean="0"/>
              <a:t>Visit irs.gov for additional information</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49</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Cost of Attendance (COA)?</a:t>
            </a:r>
            <a:endParaRPr lang="en-US" dirty="0">
              <a:solidFill>
                <a:schemeClr val="tx1"/>
              </a:solidFill>
            </a:endParaRPr>
          </a:p>
        </p:txBody>
      </p:sp>
      <p:sp>
        <p:nvSpPr>
          <p:cNvPr id="3" name="Content Placeholder 2"/>
          <p:cNvSpPr>
            <a:spLocks noGrp="1"/>
          </p:cNvSpPr>
          <p:nvPr>
            <p:ph idx="1"/>
          </p:nvPr>
        </p:nvSpPr>
        <p:spPr/>
        <p:txBody>
          <a:bodyPr/>
          <a:lstStyle/>
          <a:p>
            <a:endParaRPr lang="en-US" sz="2400" dirty="0" smtClean="0"/>
          </a:p>
          <a:p>
            <a:r>
              <a:rPr lang="en-US" sz="2400" dirty="0" smtClean="0"/>
              <a:t>Direct costs    “Direct Educational Expenses”</a:t>
            </a:r>
          </a:p>
          <a:p>
            <a:endParaRPr lang="en-US" sz="800" dirty="0" smtClean="0"/>
          </a:p>
          <a:p>
            <a:r>
              <a:rPr lang="en-US" sz="2400" dirty="0" smtClean="0"/>
              <a:t>Indirect costs   “Indirect Educational Expenses”</a:t>
            </a:r>
          </a:p>
          <a:p>
            <a:endParaRPr lang="en-US" sz="800" dirty="0" smtClean="0"/>
          </a:p>
          <a:p>
            <a:r>
              <a:rPr lang="en-US" sz="2400" dirty="0" smtClean="0"/>
              <a:t>Direct and indirect costs are established by each institution</a:t>
            </a:r>
          </a:p>
          <a:p>
            <a:pPr>
              <a:buNone/>
            </a:pPr>
            <a:endParaRPr lang="en-US" sz="800" dirty="0" smtClean="0"/>
          </a:p>
          <a:p>
            <a:r>
              <a:rPr lang="en-US" sz="2400" dirty="0" smtClean="0"/>
              <a:t>COA varies widely from college to college</a:t>
            </a:r>
            <a:endParaRPr lang="en-US" sz="2400"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5</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C3A99C60-62DC-4AB5-8A7E-5B9F8184CA18}" type="slidenum">
              <a:rPr lang="fr-FR"/>
              <a:pPr>
                <a:defRPr/>
              </a:pPr>
              <a:t>50</a:t>
            </a:fld>
            <a:endParaRPr lang="fr-FR" dirty="0"/>
          </a:p>
        </p:txBody>
      </p:sp>
      <p:sp>
        <p:nvSpPr>
          <p:cNvPr id="16388" name="Rectangle 2"/>
          <p:cNvSpPr>
            <a:spLocks noGrp="1"/>
          </p:cNvSpPr>
          <p:nvPr>
            <p:ph type="title"/>
          </p:nvPr>
        </p:nvSpPr>
        <p:spPr>
          <a:xfrm>
            <a:off x="0" y="0"/>
            <a:ext cx="9144000" cy="1543050"/>
          </a:xfrm>
        </p:spPr>
        <p:txBody>
          <a:bodyPr/>
          <a:lstStyle/>
          <a:p>
            <a:pPr defTabSz="1039813" eaLnBrk="1" hangingPunct="1"/>
            <a:r>
              <a:rPr lang="en-US" sz="4000" dirty="0" smtClean="0">
                <a:solidFill>
                  <a:srgbClr val="FF0000"/>
                </a:solidFill>
              </a:rPr>
              <a:t>BEWARE!</a:t>
            </a:r>
            <a:r>
              <a:rPr lang="en-US" sz="4000" dirty="0" smtClean="0"/>
              <a:t/>
            </a:r>
            <a:br>
              <a:rPr lang="en-US" sz="4000" dirty="0" smtClean="0"/>
            </a:br>
            <a:r>
              <a:rPr lang="en-US" sz="3600" dirty="0" smtClean="0">
                <a:solidFill>
                  <a:schemeClr val="tx1"/>
                </a:solidFill>
              </a:rPr>
              <a:t>Offers to help get financial </a:t>
            </a:r>
            <a:br>
              <a:rPr lang="en-US" sz="3600" dirty="0" smtClean="0">
                <a:solidFill>
                  <a:schemeClr val="tx1"/>
                </a:solidFill>
              </a:rPr>
            </a:br>
            <a:r>
              <a:rPr lang="en-US" sz="3600" dirty="0" smtClean="0">
                <a:solidFill>
                  <a:schemeClr val="tx1"/>
                </a:solidFill>
              </a:rPr>
              <a:t>aid are everywhere:</a:t>
            </a:r>
            <a:r>
              <a:rPr lang="en-US" sz="3600" b="1" dirty="0" smtClean="0">
                <a:solidFill>
                  <a:schemeClr val="tx1"/>
                </a:solidFill>
              </a:rPr>
              <a:t> </a:t>
            </a:r>
          </a:p>
        </p:txBody>
      </p:sp>
      <p:sp>
        <p:nvSpPr>
          <p:cNvPr id="16389" name="Rectangle 3"/>
          <p:cNvSpPr>
            <a:spLocks noChangeArrowheads="1"/>
          </p:cNvSpPr>
          <p:nvPr/>
        </p:nvSpPr>
        <p:spPr bwMode="auto">
          <a:xfrm>
            <a:off x="304800" y="1714500"/>
            <a:ext cx="7774517" cy="4115991"/>
          </a:xfrm>
          <a:prstGeom prst="rect">
            <a:avLst/>
          </a:prstGeom>
          <a:noFill/>
          <a:ln w="9525">
            <a:noFill/>
            <a:miter lim="800000"/>
            <a:headEnd/>
            <a:tailEnd/>
          </a:ln>
        </p:spPr>
        <p:txBody>
          <a:bodyPr/>
          <a:lstStyle/>
          <a:p>
            <a:pPr marL="388938" indent="-388938" defTabSz="1039813">
              <a:lnSpc>
                <a:spcPct val="150000"/>
              </a:lnSpc>
              <a:spcBef>
                <a:spcPct val="20000"/>
              </a:spcBef>
              <a:buFont typeface="Arial" pitchFamily="34" charset="0"/>
              <a:buChar char="•"/>
            </a:pPr>
            <a:endParaRPr lang="en-US" sz="2400" dirty="0" smtClean="0">
              <a:latin typeface="Calibri" pitchFamily="34" charset="0"/>
            </a:endParaRPr>
          </a:p>
          <a:p>
            <a:pPr marL="388938" indent="-388938" defTabSz="1039813">
              <a:lnSpc>
                <a:spcPct val="150000"/>
              </a:lnSpc>
              <a:spcBef>
                <a:spcPct val="20000"/>
              </a:spcBef>
              <a:buFont typeface="Arial" pitchFamily="34" charset="0"/>
              <a:buChar char="•"/>
            </a:pPr>
            <a:r>
              <a:rPr lang="en-US" sz="2400" dirty="0" smtClean="0">
                <a:latin typeface="Calibri" pitchFamily="34" charset="0"/>
              </a:rPr>
              <a:t>In </a:t>
            </a:r>
            <a:r>
              <a:rPr lang="en-US" sz="2400" dirty="0">
                <a:latin typeface="Calibri" pitchFamily="34" charset="0"/>
              </a:rPr>
              <a:t>the mail</a:t>
            </a:r>
          </a:p>
          <a:p>
            <a:pPr marL="388938" indent="-388938" defTabSz="1039813">
              <a:lnSpc>
                <a:spcPct val="150000"/>
              </a:lnSpc>
              <a:spcBef>
                <a:spcPct val="20000"/>
              </a:spcBef>
              <a:buFont typeface="Arial" pitchFamily="34" charset="0"/>
              <a:buChar char="•"/>
            </a:pPr>
            <a:r>
              <a:rPr lang="en-US" sz="2400" dirty="0">
                <a:latin typeface="Calibri" pitchFamily="34" charset="0"/>
              </a:rPr>
              <a:t>Over the Internet</a:t>
            </a:r>
          </a:p>
          <a:p>
            <a:pPr marL="388938" indent="-388938" defTabSz="1039813">
              <a:lnSpc>
                <a:spcPct val="150000"/>
              </a:lnSpc>
              <a:spcBef>
                <a:spcPct val="20000"/>
              </a:spcBef>
              <a:buFont typeface="Arial" pitchFamily="34" charset="0"/>
              <a:buChar char="•"/>
            </a:pPr>
            <a:r>
              <a:rPr lang="en-US" sz="2400" dirty="0">
                <a:latin typeface="Calibri" pitchFamily="34" charset="0"/>
              </a:rPr>
              <a:t>In newspapers</a:t>
            </a:r>
          </a:p>
          <a:p>
            <a:pPr marL="388938" indent="-388938" defTabSz="1039813">
              <a:lnSpc>
                <a:spcPct val="150000"/>
              </a:lnSpc>
              <a:spcBef>
                <a:spcPct val="20000"/>
              </a:spcBef>
              <a:buFont typeface="Arial" pitchFamily="34" charset="0"/>
              <a:buChar char="•"/>
            </a:pPr>
            <a:r>
              <a:rPr lang="en-US" sz="2400" dirty="0">
                <a:latin typeface="Calibri" pitchFamily="34" charset="0"/>
              </a:rPr>
              <a:t>In magazines</a:t>
            </a:r>
          </a:p>
          <a:p>
            <a:pPr marL="388938" indent="-388938" defTabSz="1039813">
              <a:lnSpc>
                <a:spcPct val="150000"/>
              </a:lnSpc>
              <a:spcBef>
                <a:spcPct val="20000"/>
              </a:spcBef>
              <a:buFont typeface="Arial" pitchFamily="34" charset="0"/>
              <a:buChar char="•"/>
            </a:pPr>
            <a:r>
              <a:rPr lang="en-US" sz="2400" dirty="0">
                <a:latin typeface="Calibri" pitchFamily="34" charset="0"/>
              </a:rPr>
              <a:t>Over the phone</a:t>
            </a:r>
          </a:p>
        </p:txBody>
      </p:sp>
      <p:pic>
        <p:nvPicPr>
          <p:cNvPr id="16390" name="Picture 4" descr="moneyisland"/>
          <p:cNvPicPr>
            <a:picLocks noGrp="1" noChangeAspect="1" noChangeArrowheads="1"/>
          </p:cNvPicPr>
          <p:nvPr>
            <p:ph idx="1"/>
          </p:nvPr>
        </p:nvPicPr>
        <p:blipFill>
          <a:blip r:embed="rId3" cstate="print"/>
          <a:srcRect/>
          <a:stretch>
            <a:fillRect/>
          </a:stretch>
        </p:blipFill>
        <p:spPr>
          <a:xfrm>
            <a:off x="4800600" y="2133600"/>
            <a:ext cx="3930651" cy="4071938"/>
          </a:xfrm>
        </p:spPr>
      </p:pic>
      <p:sp>
        <p:nvSpPr>
          <p:cNvPr id="16391" name="Rectangle 6"/>
          <p:cNvSpPr>
            <a:spLocks noChangeArrowheads="1"/>
          </p:cNvSpPr>
          <p:nvPr/>
        </p:nvSpPr>
        <p:spPr bwMode="auto">
          <a:xfrm>
            <a:off x="4648200" y="2133600"/>
            <a:ext cx="4191000" cy="381000"/>
          </a:xfrm>
          <a:prstGeom prst="rect">
            <a:avLst/>
          </a:prstGeom>
          <a:solidFill>
            <a:schemeClr val="bg1"/>
          </a:solidFill>
          <a:ln w="9525">
            <a:noFill/>
            <a:miter lim="800000"/>
            <a:headEnd/>
            <a:tailEnd/>
          </a:ln>
        </p:spPr>
        <p:txBody>
          <a:bodyPr wrap="none" anchor="ctr"/>
          <a:lstStyle/>
          <a:p>
            <a:endParaRPr lang="en-US"/>
          </a:p>
        </p:txBody>
      </p:sp>
      <p:sp>
        <p:nvSpPr>
          <p:cNvPr id="8" name="Footer Placeholder 7"/>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8F1DFA0-79C6-43FE-A659-D65CCB297893}" type="slidenum">
              <a:rPr lang="fr-FR"/>
              <a:pPr>
                <a:defRPr/>
              </a:pPr>
              <a:t>51</a:t>
            </a:fld>
            <a:endParaRPr lang="fr-FR" dirty="0"/>
          </a:p>
        </p:txBody>
      </p:sp>
      <p:sp>
        <p:nvSpPr>
          <p:cNvPr id="18436" name="Rectangle 2"/>
          <p:cNvSpPr>
            <a:spLocks noGrp="1"/>
          </p:cNvSpPr>
          <p:nvPr>
            <p:ph type="title"/>
          </p:nvPr>
        </p:nvSpPr>
        <p:spPr>
          <a:xfrm>
            <a:off x="0" y="0"/>
            <a:ext cx="9144000" cy="1600200"/>
          </a:xfrm>
        </p:spPr>
        <p:txBody>
          <a:bodyPr/>
          <a:lstStyle/>
          <a:p>
            <a:pPr defTabSz="1039813" eaLnBrk="1" hangingPunct="1">
              <a:lnSpc>
                <a:spcPct val="90000"/>
              </a:lnSpc>
            </a:pPr>
            <a:r>
              <a:rPr lang="en-US" dirty="0" smtClean="0">
                <a:solidFill>
                  <a:schemeClr val="tx1"/>
                </a:solidFill>
              </a:rPr>
              <a:t>“Help” offers that should be avoided</a:t>
            </a:r>
          </a:p>
        </p:txBody>
      </p:sp>
      <p:sp>
        <p:nvSpPr>
          <p:cNvPr id="18437" name="Rectangle 3"/>
          <p:cNvSpPr>
            <a:spLocks noChangeArrowheads="1"/>
          </p:cNvSpPr>
          <p:nvPr/>
        </p:nvSpPr>
        <p:spPr bwMode="auto">
          <a:xfrm>
            <a:off x="304800" y="1828800"/>
            <a:ext cx="8839200" cy="4148138"/>
          </a:xfrm>
          <a:prstGeom prst="rect">
            <a:avLst/>
          </a:prstGeom>
          <a:noFill/>
          <a:ln w="9525">
            <a:noFill/>
            <a:miter lim="800000"/>
            <a:headEnd/>
            <a:tailEnd/>
          </a:ln>
        </p:spPr>
        <p:txBody>
          <a:bodyPr/>
          <a:lstStyle/>
          <a:p>
            <a:pPr marL="388938" indent="-388938" defTabSz="1039813">
              <a:lnSpc>
                <a:spcPct val="120000"/>
              </a:lnSpc>
              <a:spcBef>
                <a:spcPct val="20000"/>
              </a:spcBef>
              <a:buFont typeface="Arial" pitchFamily="34" charset="0"/>
              <a:buChar char="•"/>
            </a:pPr>
            <a:endParaRPr lang="en-US" sz="900" dirty="0">
              <a:latin typeface="Calibri" pitchFamily="34" charset="0"/>
            </a:endParaRPr>
          </a:p>
          <a:p>
            <a:pPr marL="388938" indent="-388938" defTabSz="1039813">
              <a:spcBef>
                <a:spcPct val="20000"/>
              </a:spcBef>
              <a:buFont typeface="Arial" pitchFamily="34" charset="0"/>
              <a:buChar char="•"/>
            </a:pPr>
            <a:r>
              <a:rPr lang="en-US" sz="2400" dirty="0">
                <a:latin typeface="Calibri" pitchFamily="34" charset="0"/>
              </a:rPr>
              <a:t>Organizations that offer to locate more aid and then charge you a </a:t>
            </a:r>
            <a:r>
              <a:rPr lang="en-US" sz="2400" dirty="0" smtClean="0">
                <a:latin typeface="Calibri" pitchFamily="34" charset="0"/>
              </a:rPr>
              <a:t>fee</a:t>
            </a:r>
          </a:p>
          <a:p>
            <a:pPr marL="388938" indent="-388938" defTabSz="1039813">
              <a:spcBef>
                <a:spcPct val="20000"/>
              </a:spcBef>
              <a:buFont typeface="Arial" pitchFamily="34" charset="0"/>
              <a:buChar char="•"/>
            </a:pPr>
            <a:endParaRPr lang="en-US" sz="800" dirty="0">
              <a:latin typeface="Calibri" pitchFamily="34" charset="0"/>
            </a:endParaRPr>
          </a:p>
          <a:p>
            <a:pPr marL="388938" indent="-388938" defTabSz="1039813">
              <a:spcBef>
                <a:spcPct val="20000"/>
              </a:spcBef>
              <a:buFont typeface="Arial" pitchFamily="34" charset="0"/>
              <a:buChar char="•"/>
            </a:pPr>
            <a:r>
              <a:rPr lang="en-US" sz="2400" dirty="0">
                <a:latin typeface="Calibri" pitchFamily="34" charset="0"/>
              </a:rPr>
              <a:t>Anyone who charges you a </a:t>
            </a:r>
            <a:r>
              <a:rPr lang="en-US" sz="2400" b="1" i="1" dirty="0">
                <a:latin typeface="Calibri" pitchFamily="34" charset="0"/>
              </a:rPr>
              <a:t>fee</a:t>
            </a:r>
            <a:r>
              <a:rPr lang="en-US" sz="2400" dirty="0">
                <a:latin typeface="Calibri" pitchFamily="34" charset="0"/>
              </a:rPr>
              <a:t>: </a:t>
            </a:r>
          </a:p>
          <a:p>
            <a:pPr marL="846138" lvl="1" indent="-388938" defTabSz="1039813">
              <a:spcBef>
                <a:spcPct val="20000"/>
              </a:spcBef>
              <a:buFont typeface="Arial" pitchFamily="34" charset="0"/>
              <a:buChar char="•"/>
            </a:pPr>
            <a:r>
              <a:rPr lang="en-US" sz="2400" dirty="0" smtClean="0">
                <a:latin typeface="Calibri" pitchFamily="34" charset="0"/>
              </a:rPr>
              <a:t>for </a:t>
            </a:r>
            <a:r>
              <a:rPr lang="en-US" sz="2400" dirty="0">
                <a:latin typeface="Calibri" pitchFamily="34" charset="0"/>
              </a:rPr>
              <a:t>information about financial aid</a:t>
            </a:r>
          </a:p>
          <a:p>
            <a:pPr marL="846138" lvl="1" indent="-388938" defTabSz="1039813">
              <a:spcBef>
                <a:spcPct val="20000"/>
              </a:spcBef>
              <a:buFont typeface="Arial" pitchFamily="34" charset="0"/>
              <a:buChar char="•"/>
            </a:pPr>
            <a:r>
              <a:rPr lang="en-US" sz="2400" dirty="0" smtClean="0">
                <a:latin typeface="Calibri" pitchFamily="34" charset="0"/>
              </a:rPr>
              <a:t>to </a:t>
            </a:r>
            <a:r>
              <a:rPr lang="en-US" sz="2400" dirty="0">
                <a:latin typeface="Calibri" pitchFamily="34" charset="0"/>
              </a:rPr>
              <a:t>complete the FAFSA </a:t>
            </a:r>
          </a:p>
          <a:p>
            <a:pPr marL="846138" lvl="1" indent="-388938" defTabSz="1039813">
              <a:spcBef>
                <a:spcPct val="20000"/>
              </a:spcBef>
              <a:buFont typeface="Arial" pitchFamily="34" charset="0"/>
              <a:buChar char="•"/>
            </a:pPr>
            <a:r>
              <a:rPr lang="en-US" sz="2400" dirty="0" smtClean="0">
                <a:latin typeface="Calibri" pitchFamily="34" charset="0"/>
              </a:rPr>
              <a:t>to </a:t>
            </a:r>
            <a:r>
              <a:rPr lang="en-US" sz="2400" dirty="0">
                <a:latin typeface="Calibri" pitchFamily="34" charset="0"/>
              </a:rPr>
              <a:t>apply/receive a scholarship</a:t>
            </a:r>
          </a:p>
          <a:p>
            <a:pPr marL="388938" indent="-388938" defTabSz="1039813">
              <a:spcBef>
                <a:spcPct val="20000"/>
              </a:spcBef>
            </a:pPr>
            <a:endParaRPr lang="en-US" sz="800" dirty="0" smtClean="0">
              <a:latin typeface="Calibri" pitchFamily="34" charset="0"/>
            </a:endParaRPr>
          </a:p>
          <a:p>
            <a:pPr marL="388938" indent="-388938" defTabSz="1039813">
              <a:spcBef>
                <a:spcPct val="20000"/>
              </a:spcBef>
              <a:buFont typeface="Arial" pitchFamily="34" charset="0"/>
              <a:buChar char="•"/>
            </a:pPr>
            <a:r>
              <a:rPr lang="en-US" sz="2400" dirty="0" smtClean="0">
                <a:latin typeface="Calibri" pitchFamily="34" charset="0"/>
              </a:rPr>
              <a:t>Organizations </a:t>
            </a:r>
            <a:r>
              <a:rPr lang="en-US" sz="2400" dirty="0">
                <a:latin typeface="Calibri" pitchFamily="34" charset="0"/>
              </a:rPr>
              <a:t>that </a:t>
            </a:r>
            <a:r>
              <a:rPr lang="en-US" sz="2400" b="1" i="1" dirty="0">
                <a:latin typeface="Calibri" pitchFamily="34" charset="0"/>
              </a:rPr>
              <a:t>guarantee</a:t>
            </a:r>
            <a:r>
              <a:rPr lang="en-US" sz="2400" dirty="0">
                <a:latin typeface="Calibri" pitchFamily="34" charset="0"/>
              </a:rPr>
              <a:t> you will get a scholarship or </a:t>
            </a:r>
            <a:r>
              <a:rPr lang="en-US" sz="2400" dirty="0" smtClean="0">
                <a:latin typeface="Calibri" pitchFamily="34" charset="0"/>
              </a:rPr>
              <a:t>aid</a:t>
            </a:r>
            <a:endParaRPr lang="en-US" sz="2400" dirty="0">
              <a:latin typeface="Calibri" pitchFamily="34" charset="0"/>
            </a:endParaRPr>
          </a:p>
          <a:p>
            <a:pPr marL="846138" lvl="1" indent="-388938" defTabSz="1039813">
              <a:lnSpc>
                <a:spcPct val="70000"/>
              </a:lnSpc>
              <a:spcBef>
                <a:spcPct val="20000"/>
              </a:spcBef>
              <a:buFont typeface="Courier New" pitchFamily="49" charset="0"/>
              <a:buChar char="o"/>
            </a:pPr>
            <a:endParaRPr lang="en-US" sz="2800" dirty="0">
              <a:latin typeface="Calibri" pitchFamily="34" charset="0"/>
            </a:endParaRPr>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1143000"/>
          </a:xfrm>
        </p:spPr>
        <p:txBody>
          <a:bodyPr/>
          <a:lstStyle/>
          <a:p>
            <a:r>
              <a:rPr lang="en-US" sz="4000" dirty="0" smtClean="0">
                <a:solidFill>
                  <a:schemeClr val="tx1"/>
                </a:solidFill>
              </a:rPr>
              <a:t>For free information about financial aid</a:t>
            </a:r>
            <a:endParaRPr lang="en-US" sz="4000" dirty="0">
              <a:solidFill>
                <a:schemeClr val="tx1"/>
              </a:solidFill>
            </a:endParaRPr>
          </a:p>
        </p:txBody>
      </p:sp>
      <p:sp>
        <p:nvSpPr>
          <p:cNvPr id="3" name="Content Placeholder 2"/>
          <p:cNvSpPr>
            <a:spLocks noGrp="1"/>
          </p:cNvSpPr>
          <p:nvPr>
            <p:ph idx="1"/>
          </p:nvPr>
        </p:nvSpPr>
        <p:spPr/>
        <p:txBody>
          <a:bodyPr/>
          <a:lstStyle/>
          <a:p>
            <a:pPr marL="388938" indent="-388938" defTabSz="1039813"/>
            <a:endParaRPr lang="en-US" sz="2000" dirty="0" smtClean="0">
              <a:latin typeface="Calibri" pitchFamily="34" charset="0"/>
            </a:endParaRPr>
          </a:p>
          <a:p>
            <a:pPr marL="388938" indent="-388938" defTabSz="1039813"/>
            <a:r>
              <a:rPr lang="en-US" sz="2000" dirty="0" smtClean="0">
                <a:latin typeface="Calibri" pitchFamily="34" charset="0"/>
              </a:rPr>
              <a:t>Contact College Foundation of North Carolina at CFNC.org or toll free at </a:t>
            </a:r>
          </a:p>
          <a:p>
            <a:pPr marL="388938" indent="-388938" defTabSz="1039813"/>
            <a:r>
              <a:rPr lang="en-US" sz="2000" b="1" dirty="0" smtClean="0">
                <a:latin typeface="Calibri" pitchFamily="34" charset="0"/>
              </a:rPr>
              <a:t>        866-866-CFNC</a:t>
            </a:r>
          </a:p>
          <a:p>
            <a:pPr marL="846138" lvl="1" indent="-327025" defTabSz="1039813"/>
            <a:r>
              <a:rPr lang="en-US" sz="2000" dirty="0" smtClean="0">
                <a:latin typeface="Calibri" pitchFamily="34" charset="0"/>
              </a:rPr>
              <a:t>Service of the State of North Carolina</a:t>
            </a:r>
          </a:p>
          <a:p>
            <a:pPr marL="846138" lvl="1" indent="-327025" defTabSz="1039813">
              <a:buNone/>
            </a:pPr>
            <a:endParaRPr lang="en-US" sz="800" dirty="0" smtClean="0">
              <a:latin typeface="Calibri" pitchFamily="34" charset="0"/>
            </a:endParaRPr>
          </a:p>
          <a:p>
            <a:pPr marL="388938" indent="-388938" defTabSz="1039813">
              <a:spcBef>
                <a:spcPts val="600"/>
              </a:spcBef>
            </a:pPr>
            <a:r>
              <a:rPr lang="en-US" sz="2000" dirty="0" smtClean="0">
                <a:latin typeface="Calibri" pitchFamily="34" charset="0"/>
              </a:rPr>
              <a:t>Contact a college financial aid administrator</a:t>
            </a:r>
          </a:p>
          <a:p>
            <a:pPr marL="388938" indent="-388938" defTabSz="1039813">
              <a:spcBef>
                <a:spcPts val="600"/>
              </a:spcBef>
            </a:pPr>
            <a:endParaRPr lang="en-US" sz="800" dirty="0" smtClean="0">
              <a:latin typeface="Calibri" pitchFamily="34" charset="0"/>
            </a:endParaRPr>
          </a:p>
          <a:p>
            <a:pPr marL="388938" indent="-388938" defTabSz="1039813">
              <a:spcBef>
                <a:spcPts val="600"/>
              </a:spcBef>
            </a:pPr>
            <a:r>
              <a:rPr lang="en-US" sz="2000" dirty="0" smtClean="0">
                <a:latin typeface="Calibri" pitchFamily="34" charset="0"/>
              </a:rPr>
              <a:t>Ask your high school counselor</a:t>
            </a:r>
          </a:p>
          <a:p>
            <a:pPr marL="388938" indent="-388938" defTabSz="1039813">
              <a:spcBef>
                <a:spcPts val="600"/>
              </a:spcBef>
            </a:pPr>
            <a:endParaRPr lang="en-US" sz="800" dirty="0" smtClean="0">
              <a:latin typeface="Calibri" pitchFamily="34" charset="0"/>
            </a:endParaRPr>
          </a:p>
          <a:p>
            <a:pPr marL="388938" indent="-388938" defTabSz="1039813">
              <a:spcBef>
                <a:spcPts val="600"/>
              </a:spcBef>
            </a:pPr>
            <a:r>
              <a:rPr lang="en-US" sz="2000" dirty="0" smtClean="0">
                <a:latin typeface="Calibri" pitchFamily="34" charset="0"/>
              </a:rPr>
              <a:t>Visit the local library </a:t>
            </a:r>
          </a:p>
          <a:p>
            <a:pPr marL="388938" indent="-388938" defTabSz="1039813">
              <a:spcBef>
                <a:spcPts val="600"/>
              </a:spcBef>
            </a:pPr>
            <a:endParaRPr lang="en-US" sz="800" dirty="0" smtClean="0">
              <a:latin typeface="Calibri" pitchFamily="34" charset="0"/>
            </a:endParaRPr>
          </a:p>
          <a:p>
            <a:pPr marL="388938" indent="-388938" defTabSz="1039813">
              <a:spcBef>
                <a:spcPts val="600"/>
              </a:spcBef>
            </a:pPr>
            <a:r>
              <a:rPr lang="en-US" sz="2000" dirty="0" smtClean="0">
                <a:latin typeface="Calibri" pitchFamily="34" charset="0"/>
              </a:rPr>
              <a:t>Apply for financial aid at fafsa.gov     </a:t>
            </a:r>
            <a:r>
              <a:rPr lang="en-US" sz="2000" dirty="0" smtClean="0">
                <a:solidFill>
                  <a:srgbClr val="FF0000"/>
                </a:solidFill>
                <a:latin typeface="Calibri" pitchFamily="34" charset="0"/>
              </a:rPr>
              <a:t>(notice it is </a:t>
            </a:r>
            <a:r>
              <a:rPr lang="en-US" sz="2000" b="1" u="sng" dirty="0" smtClean="0">
                <a:solidFill>
                  <a:srgbClr val="FF0000"/>
                </a:solidFill>
                <a:latin typeface="Calibri" pitchFamily="34" charset="0"/>
              </a:rPr>
              <a:t>not</a:t>
            </a:r>
            <a:r>
              <a:rPr lang="en-US" sz="2000" dirty="0" smtClean="0">
                <a:solidFill>
                  <a:srgbClr val="FF0000"/>
                </a:solidFill>
                <a:latin typeface="Calibri" pitchFamily="34" charset="0"/>
              </a:rPr>
              <a:t> FAFSA.com)</a:t>
            </a:r>
          </a:p>
          <a:p>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52</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39DFCA30-F755-4306-8578-13EDB0BD700F}" type="slidenum">
              <a:rPr lang="fr-FR"/>
              <a:pPr>
                <a:defRPr/>
              </a:pPr>
              <a:t>53</a:t>
            </a:fld>
            <a:endParaRPr lang="fr-FR" dirty="0"/>
          </a:p>
        </p:txBody>
      </p:sp>
      <p:sp>
        <p:nvSpPr>
          <p:cNvPr id="50180" name="Rectangle 2"/>
          <p:cNvSpPr>
            <a:spLocks noGrp="1"/>
          </p:cNvSpPr>
          <p:nvPr>
            <p:ph type="title"/>
          </p:nvPr>
        </p:nvSpPr>
        <p:spPr>
          <a:xfrm>
            <a:off x="0" y="0"/>
            <a:ext cx="9144000" cy="1600200"/>
          </a:xfrm>
        </p:spPr>
        <p:txBody>
          <a:bodyPr/>
          <a:lstStyle/>
          <a:p>
            <a:pPr defTabSz="1039813" eaLnBrk="1" hangingPunct="1"/>
            <a:r>
              <a:rPr lang="en-US" sz="4000" dirty="0" smtClean="0">
                <a:solidFill>
                  <a:schemeClr val="tx1"/>
                </a:solidFill>
              </a:rPr>
              <a:t>Additional information</a:t>
            </a:r>
          </a:p>
        </p:txBody>
      </p:sp>
      <p:sp>
        <p:nvSpPr>
          <p:cNvPr id="50181" name="Rectangle 3"/>
          <p:cNvSpPr>
            <a:spLocks noGrp="1"/>
          </p:cNvSpPr>
          <p:nvPr>
            <p:ph type="body" idx="1"/>
          </p:nvPr>
        </p:nvSpPr>
        <p:spPr>
          <a:xfrm>
            <a:off x="304800" y="1828800"/>
            <a:ext cx="8839200" cy="4514850"/>
          </a:xfrm>
        </p:spPr>
        <p:txBody>
          <a:bodyPr/>
          <a:lstStyle/>
          <a:p>
            <a:pPr marL="388938" indent="-388938" defTabSz="1039813" eaLnBrk="1" hangingPunct="1">
              <a:lnSpc>
                <a:spcPct val="80000"/>
              </a:lnSpc>
              <a:spcBef>
                <a:spcPts val="600"/>
              </a:spcBef>
            </a:pPr>
            <a:r>
              <a:rPr lang="en-US" sz="2400" dirty="0" smtClean="0"/>
              <a:t>College Foundation of North Carolina</a:t>
            </a:r>
          </a:p>
          <a:p>
            <a:pPr marL="788988" lvl="1" indent="-388938" defTabSz="1039813" eaLnBrk="1" hangingPunct="1">
              <a:lnSpc>
                <a:spcPct val="80000"/>
              </a:lnSpc>
              <a:spcBef>
                <a:spcPts val="600"/>
              </a:spcBef>
            </a:pPr>
            <a:r>
              <a:rPr lang="en-US" sz="2400" dirty="0" smtClean="0"/>
              <a:t>CFNC.org</a:t>
            </a:r>
          </a:p>
          <a:p>
            <a:pPr marL="388938" indent="-388938" defTabSz="1039813" eaLnBrk="1" hangingPunct="1">
              <a:lnSpc>
                <a:spcPct val="80000"/>
              </a:lnSpc>
              <a:spcBef>
                <a:spcPts val="600"/>
              </a:spcBef>
              <a:buFont typeface="Arial" pitchFamily="34" charset="0"/>
              <a:buNone/>
            </a:pPr>
            <a:endParaRPr lang="en-US" sz="2400" dirty="0" smtClean="0">
              <a:solidFill>
                <a:srgbClr val="0000FF"/>
              </a:solidFill>
            </a:endParaRPr>
          </a:p>
          <a:p>
            <a:pPr marL="388938" indent="-388938" defTabSz="1039813" eaLnBrk="1" hangingPunct="1">
              <a:lnSpc>
                <a:spcPct val="80000"/>
              </a:lnSpc>
              <a:spcBef>
                <a:spcPts val="600"/>
              </a:spcBef>
            </a:pPr>
            <a:r>
              <a:rPr lang="en-US" sz="2400" dirty="0" smtClean="0"/>
              <a:t>Federal Department of Education</a:t>
            </a:r>
          </a:p>
          <a:p>
            <a:pPr marL="846138" lvl="1" indent="-327025" defTabSz="1039813" eaLnBrk="1" hangingPunct="1">
              <a:lnSpc>
                <a:spcPct val="80000"/>
              </a:lnSpc>
              <a:spcBef>
                <a:spcPts val="600"/>
              </a:spcBef>
            </a:pPr>
            <a:r>
              <a:rPr lang="en-US" sz="2400" dirty="0" smtClean="0"/>
              <a:t>studentaid.gov</a:t>
            </a:r>
          </a:p>
          <a:p>
            <a:pPr marL="846138" lvl="1" indent="-327025" defTabSz="1039813" eaLnBrk="1" hangingPunct="1">
              <a:lnSpc>
                <a:spcPct val="80000"/>
              </a:lnSpc>
              <a:spcBef>
                <a:spcPts val="600"/>
              </a:spcBef>
              <a:buNone/>
            </a:pPr>
            <a:endParaRPr lang="en-US" sz="2400" dirty="0" smtClean="0"/>
          </a:p>
          <a:p>
            <a:pPr marL="388938" indent="-388938" defTabSz="1039813" eaLnBrk="1" hangingPunct="1">
              <a:lnSpc>
                <a:spcPct val="80000"/>
              </a:lnSpc>
              <a:spcBef>
                <a:spcPts val="600"/>
              </a:spcBef>
            </a:pPr>
            <a:r>
              <a:rPr lang="en-US" sz="2400" i="1" dirty="0" smtClean="0"/>
              <a:t>Student Financial Aid for North Carolinians</a:t>
            </a:r>
          </a:p>
          <a:p>
            <a:pPr marL="846138" lvl="1" indent="-327025" defTabSz="1039813" eaLnBrk="1" hangingPunct="1">
              <a:lnSpc>
                <a:spcPct val="80000"/>
              </a:lnSpc>
              <a:spcBef>
                <a:spcPts val="600"/>
              </a:spcBef>
            </a:pPr>
            <a:r>
              <a:rPr lang="en-US" sz="2400" dirty="0" smtClean="0"/>
              <a:t>CFNC.org/</a:t>
            </a:r>
            <a:r>
              <a:rPr lang="en-US" sz="2400" dirty="0" err="1" smtClean="0"/>
              <a:t>fabook</a:t>
            </a:r>
            <a:endParaRPr lang="en-US" sz="2400" dirty="0" smtClean="0"/>
          </a:p>
          <a:p>
            <a:pPr marL="846138" lvl="1" indent="-327025" defTabSz="1039813" eaLnBrk="1" hangingPunct="1">
              <a:lnSpc>
                <a:spcPct val="80000"/>
              </a:lnSpc>
              <a:spcBef>
                <a:spcPts val="600"/>
              </a:spcBef>
            </a:pPr>
            <a:endParaRPr lang="en-US" sz="2400" dirty="0" smtClean="0"/>
          </a:p>
          <a:p>
            <a:pPr marL="446088" indent="-327025" defTabSz="1039813" eaLnBrk="1" hangingPunct="1">
              <a:lnSpc>
                <a:spcPct val="80000"/>
              </a:lnSpc>
              <a:spcBef>
                <a:spcPts val="600"/>
              </a:spcBef>
            </a:pPr>
            <a:r>
              <a:rPr lang="en-US" sz="2400" dirty="0" smtClean="0"/>
              <a:t>The </a:t>
            </a:r>
            <a:r>
              <a:rPr lang="en-US" sz="2400" dirty="0" err="1" smtClean="0"/>
              <a:t>SmartStudent</a:t>
            </a:r>
            <a:r>
              <a:rPr lang="en-US" sz="2400" dirty="0" smtClean="0"/>
              <a:t> Guide to Financial Aid</a:t>
            </a:r>
          </a:p>
          <a:p>
            <a:pPr marL="788988" lvl="1" indent="-388938" defTabSz="1039813" eaLnBrk="1" hangingPunct="1">
              <a:lnSpc>
                <a:spcPct val="80000"/>
              </a:lnSpc>
              <a:spcBef>
                <a:spcPts val="600"/>
              </a:spcBef>
            </a:pPr>
            <a:r>
              <a:rPr lang="en-US" sz="2400" dirty="0" smtClean="0"/>
              <a:t>finaid.org</a:t>
            </a:r>
            <a:endParaRPr lang="en-US" sz="2400" dirty="0" smtClean="0">
              <a:hlinkClick r:id="rId3"/>
            </a:endParaRPr>
          </a:p>
          <a:p>
            <a:pPr marL="388938" indent="-388938" defTabSz="1039813" eaLnBrk="1" hangingPunct="1">
              <a:lnSpc>
                <a:spcPct val="80000"/>
              </a:lnSpc>
              <a:spcBef>
                <a:spcPts val="600"/>
              </a:spcBef>
              <a:buFont typeface="Arial" pitchFamily="34" charset="0"/>
              <a:buNone/>
            </a:pPr>
            <a:endParaRPr lang="en-US" sz="1500" dirty="0" smtClean="0"/>
          </a:p>
        </p:txBody>
      </p:sp>
      <p:sp>
        <p:nvSpPr>
          <p:cNvPr id="6" name="Footer Placeholder 5"/>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a:t>
            </a:r>
            <a:endParaRPr lang="en-US" dirty="0">
              <a:solidFill>
                <a:schemeClr val="tx1"/>
              </a:solidFill>
            </a:endParaRPr>
          </a:p>
        </p:txBody>
      </p:sp>
      <p:sp>
        <p:nvSpPr>
          <p:cNvPr id="3" name="Content Placeholder 2"/>
          <p:cNvSpPr>
            <a:spLocks noGrp="1"/>
          </p:cNvSpPr>
          <p:nvPr>
            <p:ph idx="1"/>
          </p:nvPr>
        </p:nvSpPr>
        <p:spPr>
          <a:xfrm>
            <a:off x="457200" y="1600200"/>
            <a:ext cx="8229600" cy="4953000"/>
          </a:xfrm>
        </p:spPr>
        <p:txBody>
          <a:bodyPr/>
          <a:lstStyle/>
          <a:p>
            <a:pPr marL="388938" indent="-388938" defTabSz="1039813" eaLnBrk="1" hangingPunct="1">
              <a:lnSpc>
                <a:spcPct val="90000"/>
              </a:lnSpc>
            </a:pPr>
            <a:endParaRPr lang="en-US" sz="500" dirty="0" smtClean="0"/>
          </a:p>
          <a:p>
            <a:pPr marL="388938" indent="-388938" defTabSz="1039813" eaLnBrk="1" hangingPunct="1">
              <a:lnSpc>
                <a:spcPct val="90000"/>
              </a:lnSpc>
            </a:pPr>
            <a:r>
              <a:rPr lang="en-US" sz="2000" dirty="0" smtClean="0"/>
              <a:t>Aid available from federal and state governments, colleges and outside agencies</a:t>
            </a:r>
          </a:p>
          <a:p>
            <a:pPr marL="388938" indent="-388938" defTabSz="1039813" eaLnBrk="1" hangingPunct="1">
              <a:lnSpc>
                <a:spcPct val="90000"/>
              </a:lnSpc>
              <a:buNone/>
            </a:pPr>
            <a:endParaRPr lang="en-US" sz="500" dirty="0" smtClean="0"/>
          </a:p>
          <a:p>
            <a:pPr marL="388938" indent="-388938" defTabSz="1039813" eaLnBrk="1" hangingPunct="1">
              <a:lnSpc>
                <a:spcPct val="90000"/>
              </a:lnSpc>
            </a:pPr>
            <a:r>
              <a:rPr lang="en-US" sz="2000" dirty="0" smtClean="0"/>
              <a:t>Don’t wait until you are accepted to your colleges of choice to file the FAFSA</a:t>
            </a:r>
          </a:p>
          <a:p>
            <a:pPr marL="388938" indent="-388938" defTabSz="1039813" eaLnBrk="1" hangingPunct="1">
              <a:lnSpc>
                <a:spcPct val="90000"/>
              </a:lnSpc>
              <a:buNone/>
            </a:pPr>
            <a:endParaRPr lang="en-US" sz="500" dirty="0" smtClean="0"/>
          </a:p>
          <a:p>
            <a:pPr marL="388938" indent="-388938" defTabSz="1039813" eaLnBrk="1" hangingPunct="1">
              <a:lnSpc>
                <a:spcPct val="90000"/>
              </a:lnSpc>
            </a:pPr>
            <a:r>
              <a:rPr lang="en-US" sz="2000" dirty="0" smtClean="0"/>
              <a:t>Meet </a:t>
            </a:r>
            <a:r>
              <a:rPr lang="en-US" sz="2000" u="sng" dirty="0" smtClean="0"/>
              <a:t>earliest</a:t>
            </a:r>
            <a:r>
              <a:rPr lang="en-US" sz="2000" dirty="0" smtClean="0"/>
              <a:t> FAFSA deadline of colleges you are interested in attending</a:t>
            </a:r>
          </a:p>
          <a:p>
            <a:pPr marL="388938" indent="-388938" defTabSz="1039813" eaLnBrk="1" hangingPunct="1">
              <a:lnSpc>
                <a:spcPct val="90000"/>
              </a:lnSpc>
              <a:buNone/>
            </a:pPr>
            <a:endParaRPr lang="en-US" sz="500" dirty="0" smtClean="0"/>
          </a:p>
          <a:p>
            <a:pPr marL="388938" indent="-388938" defTabSz="1039813" eaLnBrk="1" hangingPunct="1">
              <a:spcBef>
                <a:spcPct val="50000"/>
              </a:spcBef>
            </a:pPr>
            <a:r>
              <a:rPr lang="en-US" sz="2000" b="1" dirty="0" smtClean="0"/>
              <a:t>Get your taxes done before March, if possible! </a:t>
            </a:r>
            <a:endParaRPr lang="en-US" sz="800" b="1" dirty="0" smtClean="0"/>
          </a:p>
          <a:p>
            <a:pPr marL="788988" lvl="1" indent="-388938" defTabSz="1039813" eaLnBrk="1" hangingPunct="1">
              <a:spcBef>
                <a:spcPct val="50000"/>
              </a:spcBef>
            </a:pPr>
            <a:r>
              <a:rPr lang="en-US" sz="1800" dirty="0" smtClean="0"/>
              <a:t>Estimate if necessary to meet early deadlines</a:t>
            </a:r>
            <a:endParaRPr lang="en-US" sz="800" dirty="0" smtClean="0"/>
          </a:p>
          <a:p>
            <a:pPr marL="388938" indent="-388938" defTabSz="1039813" eaLnBrk="1" hangingPunct="1">
              <a:spcBef>
                <a:spcPct val="50000"/>
              </a:spcBef>
            </a:pPr>
            <a:r>
              <a:rPr lang="en-US" sz="2000" dirty="0" smtClean="0"/>
              <a:t>Complete all questions as accurately as possible</a:t>
            </a:r>
          </a:p>
          <a:p>
            <a:pPr marL="388938" indent="-388938" defTabSz="1039813" eaLnBrk="1" hangingPunct="1">
              <a:spcBef>
                <a:spcPct val="50000"/>
              </a:spcBef>
              <a:buNone/>
            </a:pPr>
            <a:endParaRPr lang="en-US" sz="500" dirty="0" smtClean="0"/>
          </a:p>
          <a:p>
            <a:pPr marL="388938" indent="-388938" defTabSz="1039813" eaLnBrk="1" hangingPunct="1">
              <a:spcBef>
                <a:spcPct val="50000"/>
              </a:spcBef>
            </a:pPr>
            <a:r>
              <a:rPr lang="en-US" sz="2000" dirty="0" smtClean="0"/>
              <a:t>Keep a photocopy of all documents for your records</a:t>
            </a:r>
          </a:p>
          <a:p>
            <a:pPr marL="388938" indent="-388938" defTabSz="1039813" eaLnBrk="1" hangingPunct="1">
              <a:lnSpc>
                <a:spcPct val="90000"/>
              </a:lnSpc>
              <a:buNone/>
            </a:pPr>
            <a:endParaRPr lang="en-US" sz="500" dirty="0" smtClean="0"/>
          </a:p>
          <a:p>
            <a:pPr marL="388938" indent="-388938" defTabSz="1039813" eaLnBrk="1" hangingPunct="1">
              <a:lnSpc>
                <a:spcPct val="90000"/>
              </a:lnSpc>
            </a:pPr>
            <a:r>
              <a:rPr lang="en-US" sz="2000" dirty="0" smtClean="0"/>
              <a:t>Student and parent should each have a PIN    (pin.ed.gov)</a:t>
            </a:r>
          </a:p>
          <a:p>
            <a:pPr marL="388938" indent="-388938" defTabSz="1039813" eaLnBrk="1" hangingPunct="1">
              <a:lnSpc>
                <a:spcPct val="90000"/>
              </a:lnSpc>
              <a:buNone/>
            </a:pPr>
            <a:endParaRPr lang="en-US" sz="500" dirty="0" smtClean="0"/>
          </a:p>
          <a:p>
            <a:pPr marL="388938" indent="-388938" defTabSz="1039813" eaLnBrk="1" hangingPunct="1">
              <a:lnSpc>
                <a:spcPct val="90000"/>
              </a:lnSpc>
            </a:pPr>
            <a:r>
              <a:rPr lang="en-US" sz="2000" dirty="0" smtClean="0"/>
              <a:t>Complete, sign and submit application    (fafsa.gov) </a:t>
            </a:r>
          </a:p>
          <a:p>
            <a:endParaRPr lang="en-US" dirty="0"/>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54</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DDF6981B-BF49-4265-863E-6AC90C2556BE}" type="slidenum">
              <a:rPr lang="fr-FR"/>
              <a:pPr>
                <a:defRPr/>
              </a:pPr>
              <a:t>55</a:t>
            </a:fld>
            <a:endParaRPr lang="fr-FR" dirty="0"/>
          </a:p>
        </p:txBody>
      </p:sp>
      <p:sp>
        <p:nvSpPr>
          <p:cNvPr id="15364"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Need Help?</a:t>
            </a:r>
            <a:r>
              <a:rPr lang="en-US" dirty="0" smtClean="0"/>
              <a:t/>
            </a:r>
            <a:br>
              <a:rPr lang="en-US" dirty="0" smtClean="0"/>
            </a:br>
            <a:r>
              <a:rPr lang="en-US" b="1" dirty="0" smtClean="0">
                <a:solidFill>
                  <a:srgbClr val="FF0000"/>
                </a:solidFill>
              </a:rPr>
              <a:t>FAFSA Day 2014</a:t>
            </a:r>
          </a:p>
        </p:txBody>
      </p:sp>
      <p:sp>
        <p:nvSpPr>
          <p:cNvPr id="14341" name="Rectangle 3"/>
          <p:cNvSpPr>
            <a:spLocks noGrp="1"/>
          </p:cNvSpPr>
          <p:nvPr>
            <p:ph type="body" sz="half" idx="1"/>
          </p:nvPr>
        </p:nvSpPr>
        <p:spPr>
          <a:xfrm>
            <a:off x="304800" y="1714500"/>
            <a:ext cx="8839200" cy="4800600"/>
          </a:xfrm>
        </p:spPr>
        <p:txBody>
          <a:bodyPr/>
          <a:lstStyle/>
          <a:p>
            <a:pPr marL="388938" indent="-388938" defTabSz="1039813" eaLnBrk="1" hangingPunct="1">
              <a:buFont typeface="Arial" charset="0"/>
              <a:buChar char="•"/>
              <a:defRPr/>
            </a:pPr>
            <a:r>
              <a:rPr lang="en-US" sz="2400" b="1" dirty="0" smtClean="0"/>
              <a:t>Saturday, February 22, 2014</a:t>
            </a:r>
          </a:p>
          <a:p>
            <a:pPr marL="750888" lvl="1" indent="-407988" defTabSz="1039813" eaLnBrk="1" hangingPunct="1">
              <a:buFont typeface="Arial" charset="0"/>
              <a:buChar char="–"/>
              <a:defRPr/>
            </a:pPr>
            <a:r>
              <a:rPr lang="en-US" sz="2200" dirty="0" smtClean="0"/>
              <a:t>Any time between 9 a.m. and noon in most locations</a:t>
            </a:r>
          </a:p>
          <a:p>
            <a:pPr marL="388938" indent="-388938" defTabSz="1039813" eaLnBrk="1" hangingPunct="1">
              <a:buFont typeface="Arial" charset="0"/>
              <a:buChar char="•"/>
              <a:defRPr/>
            </a:pPr>
            <a:r>
              <a:rPr lang="en-US" sz="2200" dirty="0" smtClean="0"/>
              <a:t>Get </a:t>
            </a:r>
            <a:r>
              <a:rPr lang="en-US" sz="2200" b="1" dirty="0" smtClean="0"/>
              <a:t>FREE</a:t>
            </a:r>
            <a:r>
              <a:rPr lang="en-US" sz="2200" dirty="0" smtClean="0"/>
              <a:t> help completing your FAFSA from college financial aid officers. </a:t>
            </a:r>
          </a:p>
          <a:p>
            <a:pPr marL="388938" indent="-388938" defTabSz="1039813" eaLnBrk="1" hangingPunct="1">
              <a:buFont typeface="Arial" charset="0"/>
              <a:buChar char="•"/>
              <a:defRPr/>
            </a:pPr>
            <a:r>
              <a:rPr lang="en-US" sz="2200" dirty="0" smtClean="0"/>
              <a:t>Visit </a:t>
            </a:r>
            <a:r>
              <a:rPr lang="en-US" sz="2200" b="1" dirty="0" smtClean="0"/>
              <a:t>CFNC.org/</a:t>
            </a:r>
            <a:r>
              <a:rPr lang="en-US" sz="2200" b="1" dirty="0" err="1" smtClean="0"/>
              <a:t>fafsaday</a:t>
            </a:r>
            <a:r>
              <a:rPr lang="en-US" sz="2200" b="1" dirty="0" smtClean="0"/>
              <a:t> </a:t>
            </a:r>
            <a:r>
              <a:rPr lang="en-US" sz="2200" dirty="0" smtClean="0"/>
              <a:t>or call toll-free at 866-866-CFNC(2362) to:</a:t>
            </a:r>
          </a:p>
          <a:p>
            <a:pPr marL="788988" lvl="1" indent="-388938" defTabSz="1039813" eaLnBrk="1" hangingPunct="1">
              <a:spcBef>
                <a:spcPts val="200"/>
              </a:spcBef>
              <a:buFont typeface="Arial" charset="0"/>
              <a:buChar char="–"/>
              <a:defRPr/>
            </a:pPr>
            <a:r>
              <a:rPr lang="en-US" sz="2200" dirty="0" smtClean="0"/>
              <a:t>Learn more</a:t>
            </a:r>
          </a:p>
          <a:p>
            <a:pPr marL="788988" lvl="1" indent="-388938" defTabSz="1039813" eaLnBrk="1" hangingPunct="1">
              <a:spcBef>
                <a:spcPts val="200"/>
              </a:spcBef>
              <a:buFont typeface="Arial" charset="0"/>
              <a:buChar char="–"/>
              <a:defRPr/>
            </a:pPr>
            <a:r>
              <a:rPr lang="en-US" sz="2200" dirty="0" smtClean="0"/>
              <a:t>Find closest location</a:t>
            </a:r>
          </a:p>
          <a:p>
            <a:pPr marL="788988" lvl="1" indent="-388938" defTabSz="1039813" eaLnBrk="1" hangingPunct="1">
              <a:spcBef>
                <a:spcPts val="200"/>
              </a:spcBef>
              <a:buFont typeface="Arial" charset="0"/>
              <a:buChar char="–"/>
              <a:defRPr/>
            </a:pPr>
            <a:r>
              <a:rPr lang="en-US" sz="2200" dirty="0" smtClean="0"/>
              <a:t>Register</a:t>
            </a:r>
          </a:p>
          <a:p>
            <a:pPr marL="788988" lvl="1" indent="-388938" defTabSz="1039813" eaLnBrk="1" hangingPunct="1">
              <a:buFont typeface="Arial" pitchFamily="34" charset="0"/>
              <a:buNone/>
              <a:defRPr/>
            </a:pPr>
            <a:endParaRPr lang="en-US" sz="900" dirty="0" smtClean="0"/>
          </a:p>
          <a:p>
            <a:pPr marL="388938" indent="-388938" defTabSz="1039813" eaLnBrk="1" hangingPunct="1">
              <a:spcBef>
                <a:spcPts val="0"/>
              </a:spcBef>
              <a:buNone/>
              <a:defRPr/>
            </a:pPr>
            <a:r>
              <a:rPr lang="en-US" sz="1800" dirty="0" smtClean="0"/>
              <a:t>Sponsored by: </a:t>
            </a:r>
          </a:p>
          <a:p>
            <a:pPr marL="788988" lvl="1" indent="-388938" defTabSz="1039813" eaLnBrk="1" hangingPunct="1">
              <a:spcBef>
                <a:spcPts val="0"/>
              </a:spcBef>
              <a:buFont typeface="Arial" charset="0"/>
              <a:buChar char="–"/>
              <a:defRPr/>
            </a:pPr>
            <a:r>
              <a:rPr lang="en-US" sz="1800" dirty="0" smtClean="0"/>
              <a:t>College Foundation of North Carolina</a:t>
            </a:r>
          </a:p>
          <a:p>
            <a:pPr marL="788988" lvl="1" indent="-388938" defTabSz="1039813" eaLnBrk="1" hangingPunct="1">
              <a:spcBef>
                <a:spcPts val="0"/>
              </a:spcBef>
              <a:buFont typeface="Arial" charset="0"/>
              <a:buChar char="–"/>
              <a:defRPr/>
            </a:pPr>
            <a:r>
              <a:rPr lang="en-US" sz="1800" dirty="0" smtClean="0"/>
              <a:t>North Carolina Association of Student Financial Aid Administrators, and</a:t>
            </a:r>
          </a:p>
          <a:p>
            <a:pPr marL="788988" lvl="1" indent="-388938" defTabSz="1039813" eaLnBrk="1" hangingPunct="1">
              <a:spcBef>
                <a:spcPts val="0"/>
              </a:spcBef>
              <a:buFont typeface="Arial" charset="0"/>
              <a:buChar char="–"/>
              <a:defRPr/>
            </a:pPr>
            <a:r>
              <a:rPr lang="en-US" sz="1800" dirty="0" smtClean="0"/>
              <a:t>State Employees Credit Union</a:t>
            </a:r>
          </a:p>
          <a:p>
            <a:pPr marL="788988" lvl="1" indent="-388938" defTabSz="1039813" eaLnBrk="1" hangingPunct="1">
              <a:buFont typeface="Arial" charset="0"/>
              <a:buChar char="–"/>
              <a:defRPr/>
            </a:pPr>
            <a:endParaRPr lang="en-US" sz="2000" dirty="0" smtClean="0"/>
          </a:p>
        </p:txBody>
      </p:sp>
      <p:pic>
        <p:nvPicPr>
          <p:cNvPr id="15367" name="Picture 6" descr="logo.jpg"/>
          <p:cNvPicPr>
            <a:picLocks noChangeAspect="1"/>
          </p:cNvPicPr>
          <p:nvPr/>
        </p:nvPicPr>
        <p:blipFill>
          <a:blip r:embed="rId3" cstate="print"/>
          <a:srcRect/>
          <a:stretch>
            <a:fillRect/>
          </a:stretch>
        </p:blipFill>
        <p:spPr bwMode="auto">
          <a:xfrm>
            <a:off x="5892800" y="5715001"/>
            <a:ext cx="2540000" cy="745332"/>
          </a:xfrm>
          <a:prstGeom prst="rect">
            <a:avLst/>
          </a:prstGeom>
          <a:noFill/>
          <a:ln w="9525">
            <a:noFill/>
            <a:miter lim="800000"/>
            <a:headEnd/>
            <a:tailEnd/>
          </a:ln>
        </p:spPr>
      </p:pic>
      <p:pic>
        <p:nvPicPr>
          <p:cNvPr id="15368" name="Picture 8"/>
          <p:cNvPicPr>
            <a:picLocks noChangeAspect="1" noChangeArrowheads="1"/>
          </p:cNvPicPr>
          <p:nvPr/>
        </p:nvPicPr>
        <p:blipFill>
          <a:blip r:embed="rId4" cstate="print"/>
          <a:srcRect/>
          <a:stretch>
            <a:fillRect/>
          </a:stretch>
        </p:blipFill>
        <p:spPr bwMode="auto">
          <a:xfrm>
            <a:off x="914400" y="6019800"/>
            <a:ext cx="2336800" cy="438150"/>
          </a:xfrm>
          <a:prstGeom prst="rect">
            <a:avLst/>
          </a:prstGeom>
          <a:noFill/>
          <a:ln w="9525">
            <a:noFill/>
            <a:miter lim="800000"/>
            <a:headEnd/>
            <a:tailEnd/>
          </a:ln>
        </p:spPr>
      </p:pic>
      <p:pic>
        <p:nvPicPr>
          <p:cNvPr id="8" name="Picture 7"/>
          <p:cNvPicPr/>
          <p:nvPr/>
        </p:nvPicPr>
        <p:blipFill>
          <a:blip r:embed="rId5" cstate="print"/>
          <a:srcRect/>
          <a:stretch>
            <a:fillRect/>
          </a:stretch>
        </p:blipFill>
        <p:spPr bwMode="auto">
          <a:xfrm>
            <a:off x="3733800" y="5867400"/>
            <a:ext cx="1828800" cy="685799"/>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Questions?</a:t>
            </a:r>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2014-2015</a:t>
            </a:r>
            <a:endParaRPr lang="en-US"/>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56</a:t>
            </a:fld>
            <a:endParaRPr lang="fr-FR" dirty="0"/>
          </a:p>
        </p:txBody>
      </p:sp>
      <p:pic>
        <p:nvPicPr>
          <p:cNvPr id="37890" name="Picture 2"/>
          <p:cNvPicPr>
            <a:picLocks noGrp="1" noChangeAspect="1" noChangeArrowheads="1"/>
          </p:cNvPicPr>
          <p:nvPr>
            <p:ph idx="1"/>
          </p:nvPr>
        </p:nvPicPr>
        <p:blipFill>
          <a:blip r:embed="rId2" cstate="print"/>
          <a:srcRect/>
          <a:stretch>
            <a:fillRect/>
          </a:stretch>
        </p:blipFill>
        <p:spPr bwMode="auto">
          <a:xfrm>
            <a:off x="3695700" y="2501106"/>
            <a:ext cx="1752600" cy="2724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4" descr="C:\Documents and Settings\nroach\Local Settings\Temporary Internet Files\Content.IE5\RA2U4EX7\MPj04395270000[1].jpg"/>
          <p:cNvPicPr>
            <a:picLocks noChangeAspect="1" noChangeArrowheads="1"/>
          </p:cNvPicPr>
          <p:nvPr/>
        </p:nvPicPr>
        <p:blipFill>
          <a:blip r:embed="rId3" cstate="print"/>
          <a:srcRect/>
          <a:stretch>
            <a:fillRect/>
          </a:stretch>
        </p:blipFill>
        <p:spPr bwMode="auto">
          <a:xfrm>
            <a:off x="6705600" y="2438400"/>
            <a:ext cx="2101888" cy="1903810"/>
          </a:xfrm>
          <a:prstGeom prst="rect">
            <a:avLst/>
          </a:prstGeom>
          <a:ln>
            <a:noFill/>
          </a:ln>
          <a:effectLst>
            <a:outerShdw blurRad="292100" dist="139700" dir="2700000" algn="tl" rotWithShape="0">
              <a:srgbClr val="333333">
                <a:alpha val="65000"/>
              </a:srgbClr>
            </a:outerShdw>
          </a:effectLst>
        </p:spPr>
      </p:pic>
      <p:sp>
        <p:nvSpPr>
          <p:cNvPr id="9" name="Espace réservé du numéro de diapositive 5"/>
          <p:cNvSpPr>
            <a:spLocks noGrp="1"/>
          </p:cNvSpPr>
          <p:nvPr>
            <p:ph type="sldNum" sz="quarter" idx="12"/>
          </p:nvPr>
        </p:nvSpPr>
        <p:spPr/>
        <p:txBody>
          <a:bodyPr/>
          <a:lstStyle/>
          <a:p>
            <a:pPr>
              <a:defRPr/>
            </a:pPr>
            <a:fld id="{D6D5988E-99C2-4412-B6BC-6B14C798879D}" type="slidenum">
              <a:rPr lang="fr-FR"/>
              <a:pPr>
                <a:defRPr/>
              </a:pPr>
              <a:t>6</a:t>
            </a:fld>
            <a:endParaRPr lang="fr-FR" dirty="0"/>
          </a:p>
        </p:txBody>
      </p:sp>
      <p:sp>
        <p:nvSpPr>
          <p:cNvPr id="8198" name="Rectangle 2"/>
          <p:cNvSpPr>
            <a:spLocks noGrp="1"/>
          </p:cNvSpPr>
          <p:nvPr>
            <p:ph type="title"/>
          </p:nvPr>
        </p:nvSpPr>
        <p:spPr>
          <a:xfrm>
            <a:off x="0" y="0"/>
            <a:ext cx="9144000" cy="1657350"/>
          </a:xfrm>
        </p:spPr>
        <p:txBody>
          <a:bodyPr/>
          <a:lstStyle/>
          <a:p>
            <a:pPr defTabSz="1039813" eaLnBrk="1" hangingPunct="1"/>
            <a:r>
              <a:rPr lang="en-US" dirty="0" smtClean="0">
                <a:solidFill>
                  <a:schemeClr val="tx1"/>
                </a:solidFill>
              </a:rPr>
              <a:t>Direct Educational Expenses </a:t>
            </a:r>
          </a:p>
        </p:txBody>
      </p:sp>
      <p:sp>
        <p:nvSpPr>
          <p:cNvPr id="8199" name="Rectangle 3"/>
          <p:cNvSpPr>
            <a:spLocks noGrp="1"/>
          </p:cNvSpPr>
          <p:nvPr>
            <p:ph type="body" idx="1"/>
          </p:nvPr>
        </p:nvSpPr>
        <p:spPr>
          <a:xfrm>
            <a:off x="457200" y="1600200"/>
            <a:ext cx="3276600" cy="4800600"/>
          </a:xfrm>
        </p:spPr>
        <p:txBody>
          <a:bodyPr/>
          <a:lstStyle/>
          <a:p>
            <a:pPr marL="388938" indent="-388938" defTabSz="1039813" eaLnBrk="1" hangingPunct="1">
              <a:spcBef>
                <a:spcPct val="65000"/>
              </a:spcBef>
            </a:pPr>
            <a:endParaRPr lang="en-US" sz="1000" dirty="0" smtClean="0"/>
          </a:p>
          <a:p>
            <a:pPr marL="388938" indent="-388938" defTabSz="1039813" eaLnBrk="1" hangingPunct="1">
              <a:spcBef>
                <a:spcPct val="65000"/>
              </a:spcBef>
            </a:pPr>
            <a:r>
              <a:rPr lang="en-US" sz="2400" dirty="0" smtClean="0"/>
              <a:t>Tuition</a:t>
            </a:r>
          </a:p>
          <a:p>
            <a:pPr marL="388938" indent="-388938" defTabSz="1039813" eaLnBrk="1" hangingPunct="1">
              <a:spcBef>
                <a:spcPct val="65000"/>
              </a:spcBef>
            </a:pPr>
            <a:r>
              <a:rPr lang="en-US" sz="2400" dirty="0" smtClean="0"/>
              <a:t>Required fees</a:t>
            </a:r>
          </a:p>
          <a:p>
            <a:pPr marL="388938" indent="-388938" defTabSz="1039813" eaLnBrk="1" hangingPunct="1">
              <a:spcBef>
                <a:spcPct val="65000"/>
              </a:spcBef>
            </a:pPr>
            <a:r>
              <a:rPr lang="en-US" sz="2400" dirty="0" smtClean="0"/>
              <a:t>Room</a:t>
            </a:r>
          </a:p>
          <a:p>
            <a:pPr marL="388938" indent="-388938" defTabSz="1039813" eaLnBrk="1" hangingPunct="1">
              <a:spcBef>
                <a:spcPct val="65000"/>
              </a:spcBef>
            </a:pPr>
            <a:r>
              <a:rPr lang="en-US" sz="2400" dirty="0" smtClean="0"/>
              <a:t>Board (Meals)</a:t>
            </a:r>
          </a:p>
          <a:p>
            <a:pPr marL="388938" indent="-388938" defTabSz="1039813" eaLnBrk="1" hangingPunct="1">
              <a:spcBef>
                <a:spcPct val="65000"/>
              </a:spcBef>
            </a:pPr>
            <a:r>
              <a:rPr lang="en-US" sz="2400" dirty="0" smtClean="0"/>
              <a:t>Books and Supplies</a:t>
            </a:r>
          </a:p>
        </p:txBody>
      </p:sp>
      <p:pic>
        <p:nvPicPr>
          <p:cNvPr id="11" name="Picture 22" descr="C:\Documents and Settings\nroach\Local Settings\Temporary Internet Files\Content.IE5\80JBLMW6\MPj04305370000[1].jpg"/>
          <p:cNvPicPr>
            <a:picLocks noChangeAspect="1" noChangeArrowheads="1"/>
          </p:cNvPicPr>
          <p:nvPr/>
        </p:nvPicPr>
        <p:blipFill>
          <a:blip r:embed="rId4" cstate="print"/>
          <a:srcRect/>
          <a:stretch>
            <a:fillRect/>
          </a:stretch>
        </p:blipFill>
        <p:spPr bwMode="auto">
          <a:xfrm rot="541212">
            <a:off x="5455997" y="1757139"/>
            <a:ext cx="2138064" cy="1724899"/>
          </a:xfrm>
          <a:prstGeom prst="rect">
            <a:avLst/>
          </a:prstGeom>
          <a:ln>
            <a:noFill/>
          </a:ln>
          <a:effectLst>
            <a:outerShdw blurRad="292100" dist="139700" dir="2700000" algn="tl" rotWithShape="0">
              <a:srgbClr val="333333">
                <a:alpha val="65000"/>
              </a:srgbClr>
            </a:outerShdw>
          </a:effectLst>
        </p:spPr>
      </p:pic>
      <p:pic>
        <p:nvPicPr>
          <p:cNvPr id="13" name="Picture 25" descr="C:\Documents and Settings\nroach\Local Settings\Temporary Internet Files\Content.IE5\FDFCKKR7\MPj04387710000[1].jpg"/>
          <p:cNvPicPr>
            <a:picLocks noChangeAspect="1" noChangeArrowheads="1"/>
          </p:cNvPicPr>
          <p:nvPr/>
        </p:nvPicPr>
        <p:blipFill>
          <a:blip r:embed="rId5" cstate="print"/>
          <a:srcRect/>
          <a:stretch>
            <a:fillRect/>
          </a:stretch>
        </p:blipFill>
        <p:spPr bwMode="auto">
          <a:xfrm>
            <a:off x="3429000" y="5029200"/>
            <a:ext cx="2555336" cy="1828800"/>
          </a:xfrm>
          <a:prstGeom prst="rect">
            <a:avLst/>
          </a:prstGeom>
          <a:ln>
            <a:noFill/>
          </a:ln>
          <a:effectLst>
            <a:outerShdw blurRad="292100" dist="139700" dir="2700000" algn="tl" rotWithShape="0">
              <a:srgbClr val="333333">
                <a:alpha val="65000"/>
              </a:srgbClr>
            </a:outerShdw>
          </a:effectLst>
        </p:spPr>
      </p:pic>
      <p:pic>
        <p:nvPicPr>
          <p:cNvPr id="12" name="Picture 13" descr="\\snappy\nroach$\My Pictures\Microsoft Clip Organizer\j0406482.jpg"/>
          <p:cNvPicPr>
            <a:picLocks noChangeAspect="1" noChangeArrowheads="1"/>
          </p:cNvPicPr>
          <p:nvPr/>
        </p:nvPicPr>
        <p:blipFill>
          <a:blip r:embed="rId6" cstate="print"/>
          <a:srcRect/>
          <a:stretch>
            <a:fillRect/>
          </a:stretch>
        </p:blipFill>
        <p:spPr bwMode="auto">
          <a:xfrm rot="639961">
            <a:off x="5778606" y="4003357"/>
            <a:ext cx="2250017" cy="17207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E5E450D9-72A4-42DE-8364-400D57F70D5A}" type="slidenum">
              <a:rPr lang="fr-FR"/>
              <a:pPr>
                <a:defRPr/>
              </a:pPr>
              <a:t>7</a:t>
            </a:fld>
            <a:endParaRPr lang="fr-FR" dirty="0"/>
          </a:p>
        </p:txBody>
      </p:sp>
      <p:sp>
        <p:nvSpPr>
          <p:cNvPr id="9220" name="Rectangle 2"/>
          <p:cNvSpPr>
            <a:spLocks noGrp="1"/>
          </p:cNvSpPr>
          <p:nvPr>
            <p:ph type="title"/>
          </p:nvPr>
        </p:nvSpPr>
        <p:spPr>
          <a:xfrm>
            <a:off x="0" y="0"/>
            <a:ext cx="9144000" cy="1543050"/>
          </a:xfrm>
        </p:spPr>
        <p:txBody>
          <a:bodyPr/>
          <a:lstStyle/>
          <a:p>
            <a:pPr defTabSz="1039813" eaLnBrk="1" hangingPunct="1"/>
            <a:r>
              <a:rPr lang="en-US" dirty="0" smtClean="0">
                <a:solidFill>
                  <a:schemeClr val="tx1"/>
                </a:solidFill>
              </a:rPr>
              <a:t>Indirect Educational Expenses </a:t>
            </a:r>
          </a:p>
        </p:txBody>
      </p:sp>
      <p:sp>
        <p:nvSpPr>
          <p:cNvPr id="9221" name="Rectangle 3"/>
          <p:cNvSpPr>
            <a:spLocks noGrp="1"/>
          </p:cNvSpPr>
          <p:nvPr>
            <p:ph type="body" sz="half" idx="1"/>
          </p:nvPr>
        </p:nvSpPr>
        <p:spPr>
          <a:xfrm>
            <a:off x="812800" y="1828800"/>
            <a:ext cx="7772400" cy="2971800"/>
          </a:xfrm>
        </p:spPr>
        <p:txBody>
          <a:bodyPr/>
          <a:lstStyle/>
          <a:p>
            <a:pPr marL="388938" indent="-388938" defTabSz="1039813" eaLnBrk="1" hangingPunct="1"/>
            <a:r>
              <a:rPr lang="en-US" sz="2400" dirty="0" smtClean="0"/>
              <a:t>Transportation</a:t>
            </a:r>
          </a:p>
          <a:p>
            <a:pPr marL="788988" lvl="1" indent="-388938" defTabSz="1039813" eaLnBrk="1" hangingPunct="1"/>
            <a:r>
              <a:rPr lang="en-US" sz="2400" dirty="0" smtClean="0"/>
              <a:t>Does not include the lease/purchase of a vehicle</a:t>
            </a:r>
          </a:p>
          <a:p>
            <a:pPr marL="388938" indent="-388938" defTabSz="1039813" eaLnBrk="1" hangingPunct="1">
              <a:buNone/>
            </a:pPr>
            <a:endParaRPr lang="en-US" sz="800" dirty="0" smtClean="0"/>
          </a:p>
          <a:p>
            <a:pPr marL="388938" indent="-388938" defTabSz="1039813" eaLnBrk="1" hangingPunct="1"/>
            <a:r>
              <a:rPr lang="en-US" sz="2400" dirty="0" smtClean="0"/>
              <a:t>Miscellaneous personal expenses, including documented costs for a personal computer</a:t>
            </a:r>
          </a:p>
          <a:p>
            <a:pPr marL="388938" indent="-388938" defTabSz="1039813" eaLnBrk="1" hangingPunct="1">
              <a:buNone/>
            </a:pPr>
            <a:endParaRPr lang="en-US" sz="800" dirty="0" smtClean="0"/>
          </a:p>
          <a:p>
            <a:pPr marL="388938" indent="-388938" defTabSz="1039813" eaLnBrk="1" hangingPunct="1"/>
            <a:r>
              <a:rPr lang="en-US" sz="2400" dirty="0" smtClean="0"/>
              <a:t>Loan fees </a:t>
            </a:r>
          </a:p>
          <a:p>
            <a:pPr marL="388938" indent="-388938" defTabSz="1039813" eaLnBrk="1" hangingPunct="1"/>
            <a:endParaRPr lang="en-US" sz="2800" dirty="0" smtClean="0"/>
          </a:p>
          <a:p>
            <a:pPr marL="388938" indent="-388938" defTabSz="1039813" eaLnBrk="1" hangingPunct="1"/>
            <a:endParaRPr lang="en-US" sz="2800" dirty="0" smtClean="0"/>
          </a:p>
        </p:txBody>
      </p:sp>
      <p:sp>
        <p:nvSpPr>
          <p:cNvPr id="7" name="Footer Placeholder 6"/>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Expected Family Contribution (EFC)?</a:t>
            </a:r>
            <a:endParaRPr lang="en-US" dirty="0">
              <a:solidFill>
                <a:schemeClr val="tx1"/>
              </a:solidFill>
            </a:endParaRPr>
          </a:p>
        </p:txBody>
      </p:sp>
      <p:sp>
        <p:nvSpPr>
          <p:cNvPr id="3" name="Content Placeholder 2"/>
          <p:cNvSpPr>
            <a:spLocks noGrp="1"/>
          </p:cNvSpPr>
          <p:nvPr>
            <p:ph idx="1"/>
          </p:nvPr>
        </p:nvSpPr>
        <p:spPr/>
        <p:txBody>
          <a:bodyPr/>
          <a:lstStyle/>
          <a:p>
            <a:pPr>
              <a:buNone/>
            </a:pPr>
            <a:endParaRPr lang="en-US" sz="800" dirty="0" smtClean="0">
              <a:solidFill>
                <a:schemeClr val="accent2">
                  <a:lumMod val="75000"/>
                </a:schemeClr>
              </a:solidFill>
            </a:endParaRPr>
          </a:p>
          <a:p>
            <a:endParaRPr lang="en-US" sz="2400" dirty="0" smtClean="0">
              <a:solidFill>
                <a:schemeClr val="accent2">
                  <a:lumMod val="75000"/>
                </a:schemeClr>
              </a:solidFill>
            </a:endParaRPr>
          </a:p>
          <a:p>
            <a:r>
              <a:rPr lang="en-US" sz="2400" dirty="0" smtClean="0"/>
              <a:t>Calculated by U.S. Dept. of Education using data from Free Application for Federal Student Aid (FAFSA)</a:t>
            </a:r>
          </a:p>
          <a:p>
            <a:pPr>
              <a:buNone/>
            </a:pPr>
            <a:endParaRPr lang="en-US" sz="800" dirty="0" smtClean="0"/>
          </a:p>
          <a:p>
            <a:r>
              <a:rPr lang="en-US" sz="2400" dirty="0" smtClean="0"/>
              <a:t>Amount family can reasonably be expected to contribute toward educational expenses for academic year</a:t>
            </a:r>
          </a:p>
          <a:p>
            <a:pPr>
              <a:buNone/>
            </a:pPr>
            <a:endParaRPr lang="en-US" sz="800" dirty="0" smtClean="0"/>
          </a:p>
          <a:p>
            <a:r>
              <a:rPr lang="en-US" sz="2400" dirty="0" smtClean="0"/>
              <a:t>Has two components:</a:t>
            </a:r>
          </a:p>
          <a:p>
            <a:pPr>
              <a:buNone/>
            </a:pPr>
            <a:r>
              <a:rPr lang="en-US" sz="2400" dirty="0" smtClean="0"/>
              <a:t>    Parent Contribution &amp; Student Contribution</a:t>
            </a:r>
          </a:p>
          <a:p>
            <a:pPr>
              <a:buNone/>
            </a:pPr>
            <a:endParaRPr lang="en-US" sz="800" dirty="0" smtClean="0"/>
          </a:p>
          <a:p>
            <a:r>
              <a:rPr lang="en-US" sz="2400" dirty="0" smtClean="0"/>
              <a:t>Stays the same regardless of selected college</a:t>
            </a:r>
          </a:p>
          <a:p>
            <a:pPr>
              <a:buNone/>
            </a:pPr>
            <a:endParaRPr lang="en-US" sz="800" dirty="0" smtClean="0">
              <a:solidFill>
                <a:schemeClr val="accent2">
                  <a:lumMod val="75000"/>
                </a:schemeClr>
              </a:solidFill>
            </a:endParaRPr>
          </a:p>
        </p:txBody>
      </p:sp>
      <p:sp>
        <p:nvSpPr>
          <p:cNvPr id="5" name="Slide Number Placeholder 4"/>
          <p:cNvSpPr>
            <a:spLocks noGrp="1"/>
          </p:cNvSpPr>
          <p:nvPr>
            <p:ph type="sldNum" sz="quarter" idx="12"/>
          </p:nvPr>
        </p:nvSpPr>
        <p:spPr/>
        <p:txBody>
          <a:bodyPr/>
          <a:lstStyle/>
          <a:p>
            <a:pPr>
              <a:defRPr/>
            </a:pPr>
            <a:fld id="{9315D869-C349-4A48-9F5E-7C706C70B973}" type="slidenum">
              <a:rPr lang="fr-FR" smtClean="0"/>
              <a:pPr>
                <a:defRPr/>
              </a:pPr>
              <a:t>8</a:t>
            </a:fld>
            <a:endParaRPr lang="fr-FR" dirty="0"/>
          </a:p>
        </p:txBody>
      </p:sp>
      <p:sp>
        <p:nvSpPr>
          <p:cNvPr id="6" name="Footer Placeholder 5"/>
          <p:cNvSpPr>
            <a:spLocks noGrp="1"/>
          </p:cNvSpPr>
          <p:nvPr>
            <p:ph type="ftr" sz="quarter" idx="11"/>
          </p:nvPr>
        </p:nvSpPr>
        <p:spPr/>
        <p:txBody>
          <a:bodyPr/>
          <a:lstStyle/>
          <a:p>
            <a:pPr>
              <a:defRPr/>
            </a:pPr>
            <a:r>
              <a:rPr lang="en-US" smtClean="0"/>
              <a:t>2014-2015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9A6F2EF-3ADF-4028-8FBF-8EB614BF4883}" type="slidenum">
              <a:rPr lang="fr-FR"/>
              <a:pPr>
                <a:defRPr/>
              </a:pPr>
              <a:t>9</a:t>
            </a:fld>
            <a:endParaRPr lang="fr-FR" dirty="0"/>
          </a:p>
        </p:txBody>
      </p:sp>
      <p:sp>
        <p:nvSpPr>
          <p:cNvPr id="34820" name="Rectangle 2"/>
          <p:cNvSpPr>
            <a:spLocks noGrp="1"/>
          </p:cNvSpPr>
          <p:nvPr>
            <p:ph type="title"/>
          </p:nvPr>
        </p:nvSpPr>
        <p:spPr>
          <a:xfrm>
            <a:off x="0" y="0"/>
            <a:ext cx="9144000" cy="1600200"/>
          </a:xfrm>
        </p:spPr>
        <p:txBody>
          <a:bodyPr/>
          <a:lstStyle/>
          <a:p>
            <a:pPr defTabSz="1039813" eaLnBrk="1" hangingPunct="1"/>
            <a:r>
              <a:rPr lang="en-US" dirty="0" smtClean="0">
                <a:solidFill>
                  <a:schemeClr val="tx1"/>
                </a:solidFill>
              </a:rPr>
              <a:t>EFC Determination Formula</a:t>
            </a:r>
          </a:p>
        </p:txBody>
      </p:sp>
      <p:sp>
        <p:nvSpPr>
          <p:cNvPr id="11" name="Rectangle 3"/>
          <p:cNvSpPr txBox="1">
            <a:spLocks noChangeArrowheads="1"/>
          </p:cNvSpPr>
          <p:nvPr/>
        </p:nvSpPr>
        <p:spPr bwMode="auto">
          <a:xfrm>
            <a:off x="304800" y="1714500"/>
            <a:ext cx="8485717" cy="34290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endParaRPr lang="en-US" sz="3200" dirty="0">
              <a:latin typeface="+mn-lt"/>
            </a:endParaRPr>
          </a:p>
          <a:p>
            <a:pPr marL="342900" indent="-342900" eaLnBrk="0" hangingPunct="0">
              <a:spcBef>
                <a:spcPct val="20000"/>
              </a:spcBef>
              <a:defRPr/>
            </a:pPr>
            <a:r>
              <a:rPr lang="en-US" sz="3200" dirty="0">
                <a:latin typeface="+mn-lt"/>
              </a:rPr>
              <a:t>		</a:t>
            </a:r>
            <a:r>
              <a:rPr lang="en-US" sz="2600" dirty="0">
                <a:latin typeface="+mn-lt"/>
              </a:rPr>
              <a:t>Parents’ contribution</a:t>
            </a:r>
          </a:p>
          <a:p>
            <a:pPr marL="342900" indent="-342900" eaLnBrk="0" hangingPunct="0">
              <a:spcBef>
                <a:spcPct val="20000"/>
              </a:spcBef>
              <a:defRPr/>
            </a:pPr>
            <a:endParaRPr lang="en-US" sz="800" dirty="0">
              <a:latin typeface="+mn-lt"/>
            </a:endParaRPr>
          </a:p>
          <a:p>
            <a:pPr marL="342900" indent="-342900" eaLnBrk="0" hangingPunct="0">
              <a:spcBef>
                <a:spcPct val="20000"/>
              </a:spcBef>
              <a:defRPr/>
            </a:pPr>
            <a:r>
              <a:rPr lang="en-US" sz="2600" dirty="0">
                <a:latin typeface="+mn-lt"/>
              </a:rPr>
              <a:t>+		Student’s </a:t>
            </a:r>
            <a:r>
              <a:rPr lang="en-US" sz="2600" dirty="0" smtClean="0">
                <a:latin typeface="+mn-lt"/>
              </a:rPr>
              <a:t>contribution</a:t>
            </a:r>
          </a:p>
          <a:p>
            <a:pPr marL="342900" indent="-342900" eaLnBrk="0" hangingPunct="0">
              <a:spcBef>
                <a:spcPct val="20000"/>
              </a:spcBef>
              <a:defRPr/>
            </a:pPr>
            <a:endParaRPr lang="en-US" sz="2600" dirty="0" smtClean="0">
              <a:latin typeface="+mn-lt"/>
            </a:endParaRPr>
          </a:p>
          <a:p>
            <a:pPr marL="342900" indent="-342900" eaLnBrk="0" hangingPunct="0">
              <a:spcBef>
                <a:spcPct val="20000"/>
              </a:spcBef>
              <a:defRPr/>
            </a:pPr>
            <a:endParaRPr lang="en-US" sz="2600" dirty="0" smtClean="0">
              <a:latin typeface="+mn-lt"/>
            </a:endParaRPr>
          </a:p>
          <a:p>
            <a:pPr marL="342900" indent="-342900" eaLnBrk="0" hangingPunct="0">
              <a:spcBef>
                <a:spcPct val="20000"/>
              </a:spcBef>
              <a:defRPr/>
            </a:pPr>
            <a:r>
              <a:rPr lang="en-US" sz="2600" dirty="0" smtClean="0">
                <a:latin typeface="+mn-lt"/>
              </a:rPr>
              <a:t>=</a:t>
            </a:r>
            <a:r>
              <a:rPr lang="en-US" sz="2600" dirty="0">
                <a:latin typeface="+mn-lt"/>
              </a:rPr>
              <a:t>		</a:t>
            </a:r>
            <a:r>
              <a:rPr lang="en-US" sz="2600" dirty="0" smtClean="0">
                <a:latin typeface="+mn-lt"/>
              </a:rPr>
              <a:t>Expected </a:t>
            </a:r>
            <a:r>
              <a:rPr lang="en-US" sz="2600" dirty="0">
                <a:latin typeface="+mn-lt"/>
              </a:rPr>
              <a:t>Family Contribution</a:t>
            </a:r>
          </a:p>
        </p:txBody>
      </p:sp>
      <p:cxnSp>
        <p:nvCxnSpPr>
          <p:cNvPr id="13" name="Straight Connector 12"/>
          <p:cNvCxnSpPr/>
          <p:nvPr/>
        </p:nvCxnSpPr>
        <p:spPr>
          <a:xfrm>
            <a:off x="914400" y="4191000"/>
            <a:ext cx="7315200" cy="1191"/>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62000" y="5791200"/>
            <a:ext cx="8382000" cy="400110"/>
          </a:xfrm>
          <a:prstGeom prst="rect">
            <a:avLst/>
          </a:prstGeom>
          <a:noFill/>
        </p:spPr>
        <p:txBody>
          <a:bodyPr wrap="square" rtlCol="0">
            <a:spAutoFit/>
          </a:bodyPr>
          <a:lstStyle/>
          <a:p>
            <a:r>
              <a:rPr lang="en-US" sz="2000" dirty="0" smtClean="0"/>
              <a:t>Resource to review:  FAFSA Forecaster   fafsa.gov</a:t>
            </a:r>
            <a:endParaRPr lang="en-US" sz="2000" dirty="0"/>
          </a:p>
        </p:txBody>
      </p:sp>
      <p:sp>
        <p:nvSpPr>
          <p:cNvPr id="8" name="Footer Placeholder 7"/>
          <p:cNvSpPr>
            <a:spLocks noGrp="1"/>
          </p:cNvSpPr>
          <p:nvPr>
            <p:ph type="ftr" sz="quarter" idx="11"/>
          </p:nvPr>
        </p:nvSpPr>
        <p:spPr/>
        <p:txBody>
          <a:bodyPr/>
          <a:lstStyle/>
          <a:p>
            <a:pPr>
              <a:defRPr/>
            </a:pPr>
            <a:r>
              <a:rPr lang="en-US" smtClean="0"/>
              <a:t>2014-2015</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7599</TotalTime>
  <Words>2772</Words>
  <Application>Microsoft Macintosh PowerPoint</Application>
  <PresentationFormat>On-screen Show (4:3)</PresentationFormat>
  <Paragraphs>706</Paragraphs>
  <Slides>56</Slides>
  <Notes>36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59</vt:lpstr>
      <vt:lpstr>North Carolina Association of Student Financial Aid Administrators &amp; North Carolina State Education Assistance Authority Presents…</vt:lpstr>
      <vt:lpstr>Topics We will Discuss</vt:lpstr>
      <vt:lpstr>What is Financial Aid?</vt:lpstr>
      <vt:lpstr>Need-based Aid Principles</vt:lpstr>
      <vt:lpstr>What is Cost of Attendance (COA)?</vt:lpstr>
      <vt:lpstr>Direct Educational Expenses </vt:lpstr>
      <vt:lpstr>Indirect Educational Expenses </vt:lpstr>
      <vt:lpstr>What is Expected Family Contribution (EFC)?</vt:lpstr>
      <vt:lpstr>EFC Determination Formula</vt:lpstr>
      <vt:lpstr>Basic Formula for  Financial Aid Need</vt:lpstr>
      <vt:lpstr>Types of Financial Aid </vt:lpstr>
      <vt:lpstr>Categories of Financial Aid </vt:lpstr>
      <vt:lpstr>Gift Aid: Grants</vt:lpstr>
      <vt:lpstr>Gift Aid: Scholarships</vt:lpstr>
      <vt:lpstr>Self-Help Aid: Loans</vt:lpstr>
      <vt:lpstr>Self-Help Aid: Employment  (Work-Study) </vt:lpstr>
      <vt:lpstr>Sources of Financial Aid</vt:lpstr>
      <vt:lpstr>Federal Student Aid Programs</vt:lpstr>
      <vt:lpstr>Details about Federal Loans</vt:lpstr>
      <vt:lpstr>North Carolina Aid Programs  (partial listing)</vt:lpstr>
      <vt:lpstr>NC Reach Program   </vt:lpstr>
      <vt:lpstr>Institutional and Outside Aid</vt:lpstr>
      <vt:lpstr>Alternatives</vt:lpstr>
      <vt:lpstr>Free Application for Federal  Student Aid (FAFSA)</vt:lpstr>
      <vt:lpstr>FAFSA (continued)</vt:lpstr>
      <vt:lpstr>What is a Personal  Identification Number (PIN)?</vt:lpstr>
      <vt:lpstr>PowerPoint Presentation</vt:lpstr>
      <vt:lpstr>PowerPoint Presentation</vt:lpstr>
      <vt:lpstr>FAFSA on the Web’s Homepage</vt:lpstr>
      <vt:lpstr>Before Beginning a FAFSA</vt:lpstr>
      <vt:lpstr>FAFSA on the Web Worksheet</vt:lpstr>
      <vt:lpstr>Message for Applicants Who Indicate They “Will File” Their Taxes</vt:lpstr>
      <vt:lpstr>IRS Data Retrieval Tool Filtering Question</vt:lpstr>
      <vt:lpstr>Signing the FAFSA</vt:lpstr>
      <vt:lpstr>Sign the Application  and Submit by clicking “Submit My FAFSA Now”</vt:lpstr>
      <vt:lpstr>FAFSA Confirmation Page</vt:lpstr>
      <vt:lpstr>What happens after I file the FAFSA?</vt:lpstr>
      <vt:lpstr>PowerPoint Presentation</vt:lpstr>
      <vt:lpstr>Dependency</vt:lpstr>
      <vt:lpstr>PowerPoint Presentation</vt:lpstr>
      <vt:lpstr>PowerPoint Presentation</vt:lpstr>
      <vt:lpstr>FAFSA Verification</vt:lpstr>
      <vt:lpstr>Dependent Student Special Circumstance</vt:lpstr>
      <vt:lpstr>Special Circumstances</vt:lpstr>
      <vt:lpstr>Potential Institutional Adjustments to EFC for Institutional Funds</vt:lpstr>
      <vt:lpstr>Applying for Financial Aid</vt:lpstr>
      <vt:lpstr>Potential Tax Filer Benefits</vt:lpstr>
      <vt:lpstr>Potential Tax Filer Benefits (continued)</vt:lpstr>
      <vt:lpstr>Potential Tax Filer Benefits (continued)</vt:lpstr>
      <vt:lpstr>BEWARE! Offers to help get financial  aid are everywhere: </vt:lpstr>
      <vt:lpstr>“Help” offers that should be avoided</vt:lpstr>
      <vt:lpstr>For free information about financial aid</vt:lpstr>
      <vt:lpstr>Additional information</vt:lpstr>
      <vt:lpstr>Summary</vt:lpstr>
      <vt:lpstr>Need Help? FAFSA Day 2014</vt:lpstr>
      <vt:lpstr>Questions?</vt:lpstr>
    </vt:vector>
  </TitlesOfParts>
  <Company>NCSEAA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nroach</dc:creator>
  <cp:lastModifiedBy>Terese Ewing</cp:lastModifiedBy>
  <cp:revision>1190</cp:revision>
  <cp:lastPrinted>2012-11-29T21:23:33Z</cp:lastPrinted>
  <dcterms:created xsi:type="dcterms:W3CDTF">2008-11-14T19:10:35Z</dcterms:created>
  <dcterms:modified xsi:type="dcterms:W3CDTF">2014-10-11T14:52:36Z</dcterms:modified>
</cp:coreProperties>
</file>